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sldIdLst>
    <p:sldId id="256" r:id="rId2"/>
    <p:sldId id="257" r:id="rId3"/>
    <p:sldId id="258" r:id="rId4"/>
    <p:sldId id="259" r:id="rId5"/>
    <p:sldId id="260" r:id="rId6"/>
    <p:sldId id="261" r:id="rId7"/>
    <p:sldId id="262" r:id="rId8"/>
    <p:sldId id="263" r:id="rId9"/>
    <p:sldId id="268"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307D770D-0B27-4821-B46A-DB2F2843711B}">
          <p14:sldIdLst>
            <p14:sldId id="256"/>
            <p14:sldId id="257"/>
            <p14:sldId id="258"/>
            <p14:sldId id="259"/>
            <p14:sldId id="260"/>
            <p14:sldId id="261"/>
            <p14:sldId id="262"/>
            <p14:sldId id="263"/>
            <p14:sldId id="268"/>
            <p14:sldId id="264"/>
            <p14:sldId id="265"/>
            <p14:sldId id="266"/>
            <p14:sldId id="267"/>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31" autoAdjust="0"/>
  </p:normalViewPr>
  <p:slideViewPr>
    <p:cSldViewPr snapToGrid="0">
      <p:cViewPr varScale="1">
        <p:scale>
          <a:sx n="99" d="100"/>
          <a:sy n="99" d="100"/>
        </p:scale>
        <p:origin x="9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798800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425085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83DB06-D52B-4CFE-A004-65B33C161170}"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38539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398599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83DB06-D52B-4CFE-A004-65B33C161170}"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89661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993500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474828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56889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1055470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144761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618948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1B80E68-0EDF-4C75-87A8-F71D993D75EB}" type="datetimeFigureOut">
              <a:rPr lang="fr-FR" smtClean="0"/>
              <a:t>26/02/2024</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953173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1B80E68-0EDF-4C75-87A8-F71D993D75EB}" type="datetimeFigureOut">
              <a:rPr lang="fr-FR" smtClean="0"/>
              <a:t>26/02/2024</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742857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80E68-0EDF-4C75-87A8-F71D993D75EB}" type="datetimeFigureOut">
              <a:rPr lang="fr-FR" smtClean="0"/>
              <a:t>26/02/2024</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145148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1191743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015106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1B80E68-0EDF-4C75-87A8-F71D993D75EB}" type="datetimeFigureOut">
              <a:rPr lang="fr-FR" smtClean="0"/>
              <a:t>26/02/2024</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83DB06-D52B-4CFE-A004-65B33C161170}" type="slidenum">
              <a:rPr lang="fr-FR" smtClean="0"/>
              <a:t>‹N°›</a:t>
            </a:fld>
            <a:endParaRPr lang="fr-FR"/>
          </a:p>
        </p:txBody>
      </p:sp>
    </p:spTree>
    <p:extLst>
      <p:ext uri="{BB962C8B-B14F-4D97-AF65-F5344CB8AC3E}">
        <p14:creationId xmlns:p14="http://schemas.microsoft.com/office/powerpoint/2010/main" val="427021005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AA8FD-D0DB-217F-4AF2-0F1F883F605A}"/>
              </a:ext>
            </a:extLst>
          </p:cNvPr>
          <p:cNvSpPr>
            <a:spLocks noGrp="1"/>
          </p:cNvSpPr>
          <p:nvPr>
            <p:ph type="ctrTitle"/>
          </p:nvPr>
        </p:nvSpPr>
        <p:spPr>
          <a:xfrm>
            <a:off x="2589213" y="385011"/>
            <a:ext cx="8915399" cy="2069431"/>
          </a:xfrm>
        </p:spPr>
        <p:txBody>
          <a:bodyPr/>
          <a:lstStyle/>
          <a:p>
            <a:pPr algn="ctr"/>
            <a:r>
              <a:rPr lang="fr-FR" sz="5400" dirty="0"/>
              <a:t>CABIN ESCAPES</a:t>
            </a:r>
            <a:br>
              <a:rPr lang="fr-FR" sz="5400" dirty="0"/>
            </a:br>
            <a:endParaRPr lang="fr-FR" dirty="0"/>
          </a:p>
        </p:txBody>
      </p:sp>
      <p:sp>
        <p:nvSpPr>
          <p:cNvPr id="3" name="Sous-titre 2">
            <a:extLst>
              <a:ext uri="{FF2B5EF4-FFF2-40B4-BE49-F238E27FC236}">
                <a16:creationId xmlns:a16="http://schemas.microsoft.com/office/drawing/2014/main" id="{5AF79712-6096-E7F3-26B3-DB6B7A8D6ECB}"/>
              </a:ext>
            </a:extLst>
          </p:cNvPr>
          <p:cNvSpPr>
            <a:spLocks noGrp="1"/>
          </p:cNvSpPr>
          <p:nvPr>
            <p:ph type="subTitle" idx="1"/>
          </p:nvPr>
        </p:nvSpPr>
        <p:spPr>
          <a:xfrm>
            <a:off x="2589213" y="1665171"/>
            <a:ext cx="8915399" cy="4479598"/>
          </a:xfrm>
        </p:spPr>
        <p:txBody>
          <a:bodyPr>
            <a:normAutofit fontScale="92500" lnSpcReduction="20000"/>
          </a:bodyPr>
          <a:lstStyle/>
          <a:p>
            <a:pPr algn="ctr"/>
            <a:r>
              <a:rPr lang="fr-FR" sz="7200" dirty="0">
                <a:solidFill>
                  <a:schemeClr val="tx1"/>
                </a:solidFill>
              </a:rPr>
              <a:t>PROJET Professionnel</a:t>
            </a:r>
          </a:p>
          <a:p>
            <a:pPr algn="ctr"/>
            <a:endParaRPr lang="fr-FR" sz="7200" dirty="0"/>
          </a:p>
          <a:p>
            <a:pPr algn="ctr"/>
            <a:endParaRPr lang="fr-FR" sz="7200" dirty="0"/>
          </a:p>
          <a:p>
            <a:pPr algn="ctr"/>
            <a:endParaRPr lang="fr-FR" sz="7200" dirty="0"/>
          </a:p>
          <a:p>
            <a:pPr algn="r"/>
            <a:r>
              <a:rPr lang="fr-FR" sz="2100" dirty="0"/>
              <a:t> </a:t>
            </a:r>
            <a:r>
              <a:rPr lang="fr-FR" sz="2100" dirty="0">
                <a:solidFill>
                  <a:schemeClr val="tx1"/>
                </a:solidFill>
              </a:rPr>
              <a:t>par Roizot Victor</a:t>
            </a:r>
          </a:p>
        </p:txBody>
      </p:sp>
      <p:pic>
        <p:nvPicPr>
          <p:cNvPr id="5" name="Image 4">
            <a:extLst>
              <a:ext uri="{FF2B5EF4-FFF2-40B4-BE49-F238E27FC236}">
                <a16:creationId xmlns:a16="http://schemas.microsoft.com/office/drawing/2014/main" id="{BF45B58A-B737-660F-49A3-2FFE9D282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036" y="2798064"/>
            <a:ext cx="4023360" cy="3977640"/>
          </a:xfrm>
          <a:prstGeom prst="rect">
            <a:avLst/>
          </a:prstGeom>
        </p:spPr>
      </p:pic>
    </p:spTree>
    <p:extLst>
      <p:ext uri="{BB962C8B-B14F-4D97-AF65-F5344CB8AC3E}">
        <p14:creationId xmlns:p14="http://schemas.microsoft.com/office/powerpoint/2010/main" val="4005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0D3CB-AA35-3186-1336-679D0929594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CEF27F50-0034-D835-3BDA-AD6ACF01AE4F}"/>
              </a:ext>
            </a:extLst>
          </p:cNvPr>
          <p:cNvSpPr>
            <a:spLocks noGrp="1"/>
          </p:cNvSpPr>
          <p:nvPr>
            <p:ph idx="1"/>
          </p:nvPr>
        </p:nvSpPr>
        <p:spPr>
          <a:xfrm>
            <a:off x="2589212" y="1216152"/>
            <a:ext cx="8915400" cy="4695070"/>
          </a:xfrm>
        </p:spPr>
        <p:txBody>
          <a:bodyPr/>
          <a:lstStyle/>
          <a:p>
            <a:r>
              <a:rPr lang="fr-FR" dirty="0"/>
              <a:t>Le maquettage Back :  </a:t>
            </a:r>
            <a:r>
              <a:rPr lang="fr-FR" dirty="0" err="1"/>
              <a:t>Jmerisse</a:t>
            </a:r>
            <a:endParaRPr lang="fr-FR" dirty="0"/>
          </a:p>
          <a:p>
            <a:r>
              <a:rPr lang="fr-FR" dirty="0"/>
              <a:t>     Le  MCD (Modèle conceptuel de données)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7" name="Image 6">
            <a:extLst>
              <a:ext uri="{FF2B5EF4-FFF2-40B4-BE49-F238E27FC236}">
                <a16:creationId xmlns:a16="http://schemas.microsoft.com/office/drawing/2014/main" id="{8652010C-E247-2AEC-4C2A-2ED77E0E0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928" y="1931482"/>
            <a:ext cx="9670042" cy="4695070"/>
          </a:xfrm>
          <a:prstGeom prst="rect">
            <a:avLst/>
          </a:prstGeom>
        </p:spPr>
      </p:pic>
    </p:spTree>
    <p:extLst>
      <p:ext uri="{BB962C8B-B14F-4D97-AF65-F5344CB8AC3E}">
        <p14:creationId xmlns:p14="http://schemas.microsoft.com/office/powerpoint/2010/main" val="94330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38D61-D8F6-D0C4-D6B5-6F3CCEB8CF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D09A712-F3E6-72F0-7068-191FE602A1BD}"/>
              </a:ext>
            </a:extLst>
          </p:cNvPr>
          <p:cNvSpPr>
            <a:spLocks noGrp="1"/>
          </p:cNvSpPr>
          <p:nvPr>
            <p:ph idx="1"/>
          </p:nvPr>
        </p:nvSpPr>
        <p:spPr>
          <a:xfrm>
            <a:off x="2589212" y="1179576"/>
            <a:ext cx="8915400" cy="4731646"/>
          </a:xfrm>
        </p:spPr>
        <p:txBody>
          <a:bodyPr/>
          <a:lstStyle/>
          <a:p>
            <a:r>
              <a:rPr lang="fr-FR" dirty="0"/>
              <a:t> Le  MLD  (Modèle Logique de données) :  avec les clés étrangères que les cardinalités ont prédéfinies</a:t>
            </a:r>
          </a:p>
          <a:p>
            <a:endParaRPr lang="fr-FR" dirty="0"/>
          </a:p>
          <a:p>
            <a:endParaRPr lang="fr-FR" dirty="0"/>
          </a:p>
        </p:txBody>
      </p:sp>
      <p:pic>
        <p:nvPicPr>
          <p:cNvPr id="5" name="Image 4">
            <a:extLst>
              <a:ext uri="{FF2B5EF4-FFF2-40B4-BE49-F238E27FC236}">
                <a16:creationId xmlns:a16="http://schemas.microsoft.com/office/drawing/2014/main" id="{46160253-BA6E-7A4E-E505-C2491B6F4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048" y="1905000"/>
            <a:ext cx="9977564" cy="4797552"/>
          </a:xfrm>
          <a:prstGeom prst="rect">
            <a:avLst/>
          </a:prstGeom>
        </p:spPr>
      </p:pic>
    </p:spTree>
    <p:extLst>
      <p:ext uri="{BB962C8B-B14F-4D97-AF65-F5344CB8AC3E}">
        <p14:creationId xmlns:p14="http://schemas.microsoft.com/office/powerpoint/2010/main" val="2968318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8800F-4399-25A5-7401-86C9A2E9713D}"/>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D4B8A276-5A97-1F49-A668-94290F2D6FD9}"/>
              </a:ext>
            </a:extLst>
          </p:cNvPr>
          <p:cNvSpPr>
            <a:spLocks noGrp="1"/>
          </p:cNvSpPr>
          <p:nvPr>
            <p:ph idx="1"/>
          </p:nvPr>
        </p:nvSpPr>
        <p:spPr>
          <a:xfrm>
            <a:off x="2589212" y="1225296"/>
            <a:ext cx="8915400" cy="4685926"/>
          </a:xfrm>
        </p:spPr>
        <p:txBody>
          <a:bodyPr/>
          <a:lstStyle/>
          <a:p>
            <a:r>
              <a:rPr lang="fr-FR" dirty="0"/>
              <a:t>Le script généré à partir du MCD</a:t>
            </a:r>
          </a:p>
        </p:txBody>
      </p:sp>
      <p:pic>
        <p:nvPicPr>
          <p:cNvPr id="5" name="Image 4">
            <a:extLst>
              <a:ext uri="{FF2B5EF4-FFF2-40B4-BE49-F238E27FC236}">
                <a16:creationId xmlns:a16="http://schemas.microsoft.com/office/drawing/2014/main" id="{793B9155-9DD3-CB80-B3FC-CEE27C558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192" y="1563624"/>
            <a:ext cx="9964707" cy="5047488"/>
          </a:xfrm>
          <a:prstGeom prst="rect">
            <a:avLst/>
          </a:prstGeom>
        </p:spPr>
      </p:pic>
    </p:spTree>
    <p:extLst>
      <p:ext uri="{BB962C8B-B14F-4D97-AF65-F5344CB8AC3E}">
        <p14:creationId xmlns:p14="http://schemas.microsoft.com/office/powerpoint/2010/main" val="2256431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1BC8A-5F41-999C-8805-DA7829C63DF1}"/>
              </a:ext>
            </a:extLst>
          </p:cNvPr>
          <p:cNvSpPr>
            <a:spLocks noGrp="1"/>
          </p:cNvSpPr>
          <p:nvPr>
            <p:ph type="title"/>
          </p:nvPr>
        </p:nvSpPr>
        <p:spPr/>
        <p:txBody>
          <a:bodyPr>
            <a:normAutofit fontScale="90000"/>
          </a:bodyPr>
          <a:lstStyle/>
          <a:p>
            <a:pPr marL="571500" indent="-571500">
              <a:buFont typeface="Arial" panose="020B0604020202020204" pitchFamily="34" charset="0"/>
              <a:buChar char="•"/>
            </a:pPr>
            <a:r>
              <a:rPr lang="fr-FR" dirty="0"/>
              <a:t>Présentation du CRUD items</a:t>
            </a:r>
            <a:br>
              <a:rPr lang="fr-FR" dirty="0"/>
            </a:br>
            <a:r>
              <a:rPr lang="fr-FR" dirty="0"/>
              <a:t>Avec Architecture MVC (Model </a:t>
            </a:r>
            <a:r>
              <a:rPr lang="fr-FR" dirty="0" err="1"/>
              <a:t>View</a:t>
            </a:r>
            <a:r>
              <a:rPr lang="fr-FR" dirty="0"/>
              <a:t> Controller)</a:t>
            </a:r>
          </a:p>
        </p:txBody>
      </p:sp>
      <p:sp>
        <p:nvSpPr>
          <p:cNvPr id="3" name="Espace réservé du contenu 2">
            <a:extLst>
              <a:ext uri="{FF2B5EF4-FFF2-40B4-BE49-F238E27FC236}">
                <a16:creationId xmlns:a16="http://schemas.microsoft.com/office/drawing/2014/main" id="{5B3A800B-229D-EE16-BAC5-65ACF65E2C7E}"/>
              </a:ext>
            </a:extLst>
          </p:cNvPr>
          <p:cNvSpPr>
            <a:spLocks noGrp="1"/>
          </p:cNvSpPr>
          <p:nvPr>
            <p:ph idx="1"/>
          </p:nvPr>
        </p:nvSpPr>
        <p:spPr>
          <a:xfrm>
            <a:off x="2592925" y="1627632"/>
            <a:ext cx="8915400" cy="4736592"/>
          </a:xfrm>
        </p:spPr>
        <p:txBody>
          <a:bodyPr/>
          <a:lstStyle/>
          <a:p>
            <a:r>
              <a:rPr lang="fr-FR" dirty="0" err="1"/>
              <a:t>Create</a:t>
            </a:r>
            <a:r>
              <a:rPr lang="fr-FR" dirty="0"/>
              <a:t> :</a:t>
            </a:r>
          </a:p>
          <a:p>
            <a:r>
              <a:rPr lang="fr-FR" dirty="0"/>
              <a:t>Model : La classe et les requêtes SQL</a:t>
            </a:r>
          </a:p>
        </p:txBody>
      </p:sp>
      <p:pic>
        <p:nvPicPr>
          <p:cNvPr id="5" name="Image 4">
            <a:extLst>
              <a:ext uri="{FF2B5EF4-FFF2-40B4-BE49-F238E27FC236}">
                <a16:creationId xmlns:a16="http://schemas.microsoft.com/office/drawing/2014/main" id="{0EC9C923-A836-1FFA-F0A3-BCAAA93A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071" y="2410931"/>
            <a:ext cx="2908543" cy="1816527"/>
          </a:xfrm>
          <a:prstGeom prst="rect">
            <a:avLst/>
          </a:prstGeom>
        </p:spPr>
      </p:pic>
      <p:pic>
        <p:nvPicPr>
          <p:cNvPr id="7" name="Image 6">
            <a:extLst>
              <a:ext uri="{FF2B5EF4-FFF2-40B4-BE49-F238E27FC236}">
                <a16:creationId xmlns:a16="http://schemas.microsoft.com/office/drawing/2014/main" id="{EEB54492-1714-2DAF-CEF2-DB8113F74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071" y="4227458"/>
            <a:ext cx="6721475" cy="1917309"/>
          </a:xfrm>
          <a:prstGeom prst="rect">
            <a:avLst/>
          </a:prstGeom>
        </p:spPr>
      </p:pic>
    </p:spTree>
    <p:extLst>
      <p:ext uri="{BB962C8B-B14F-4D97-AF65-F5344CB8AC3E}">
        <p14:creationId xmlns:p14="http://schemas.microsoft.com/office/powerpoint/2010/main" val="128914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F9C78-200A-53DA-3654-E361F3EA1017}"/>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EB8229D4-9B06-ABC4-FD6F-23F5AC056568}"/>
              </a:ext>
            </a:extLst>
          </p:cNvPr>
          <p:cNvSpPr>
            <a:spLocks noGrp="1"/>
          </p:cNvSpPr>
          <p:nvPr>
            <p:ph idx="1"/>
          </p:nvPr>
        </p:nvSpPr>
        <p:spPr>
          <a:xfrm>
            <a:off x="2589212" y="1207008"/>
            <a:ext cx="8915400" cy="4704214"/>
          </a:xfrm>
        </p:spPr>
        <p:txBody>
          <a:bodyPr/>
          <a:lstStyle/>
          <a:p>
            <a:r>
              <a:rPr lang="fr-FR" dirty="0" err="1"/>
              <a:t>View</a:t>
            </a:r>
            <a:r>
              <a:rPr lang="fr-FR" dirty="0"/>
              <a:t> : Le formulaire et les variables superglobales</a:t>
            </a:r>
          </a:p>
        </p:txBody>
      </p:sp>
      <p:pic>
        <p:nvPicPr>
          <p:cNvPr id="5" name="Image 4">
            <a:extLst>
              <a:ext uri="{FF2B5EF4-FFF2-40B4-BE49-F238E27FC236}">
                <a16:creationId xmlns:a16="http://schemas.microsoft.com/office/drawing/2014/main" id="{74453831-DC31-4374-C2AF-08E731600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1659460"/>
            <a:ext cx="6655372" cy="4704214"/>
          </a:xfrm>
          <a:prstGeom prst="rect">
            <a:avLst/>
          </a:prstGeom>
        </p:spPr>
      </p:pic>
    </p:spTree>
    <p:extLst>
      <p:ext uri="{BB962C8B-B14F-4D97-AF65-F5344CB8AC3E}">
        <p14:creationId xmlns:p14="http://schemas.microsoft.com/office/powerpoint/2010/main" val="253381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749D4F-58B7-8AD3-37A3-E1A01335A12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90849216-0EE7-1C15-9A3B-4D60BBE15CFD}"/>
              </a:ext>
            </a:extLst>
          </p:cNvPr>
          <p:cNvSpPr>
            <a:spLocks noGrp="1"/>
          </p:cNvSpPr>
          <p:nvPr>
            <p:ph idx="1"/>
          </p:nvPr>
        </p:nvSpPr>
        <p:spPr>
          <a:xfrm>
            <a:off x="2589212" y="1325880"/>
            <a:ext cx="8915400" cy="4585342"/>
          </a:xfrm>
        </p:spPr>
        <p:txBody>
          <a:bodyPr/>
          <a:lstStyle/>
          <a:p>
            <a:r>
              <a:rPr lang="fr-FR" dirty="0"/>
              <a:t>Controller : vérifications et conditions</a:t>
            </a:r>
          </a:p>
          <a:p>
            <a:endParaRPr lang="fr-FR" dirty="0"/>
          </a:p>
          <a:p>
            <a:pPr marL="0" indent="0">
              <a:buNone/>
            </a:pPr>
            <a:r>
              <a:rPr lang="fr-FR" dirty="0"/>
              <a:t> Je récupère les informations</a:t>
            </a:r>
          </a:p>
          <a:p>
            <a:pPr marL="0" indent="0">
              <a:buNone/>
            </a:pPr>
            <a:r>
              <a:rPr lang="fr-FR" dirty="0"/>
              <a:t>de l’administrateur sinon je suis renvoyé</a:t>
            </a:r>
          </a:p>
          <a:p>
            <a:pPr marL="0" indent="0">
              <a:buNone/>
            </a:pPr>
            <a:r>
              <a:rPr lang="fr-FR" dirty="0"/>
              <a:t> à la connexion</a:t>
            </a:r>
          </a:p>
          <a:p>
            <a:pPr marL="0" indent="0">
              <a:buNone/>
            </a:pPr>
            <a:endParaRPr lang="fr-FR" dirty="0"/>
          </a:p>
          <a:p>
            <a:pPr marL="0" indent="0">
              <a:buNone/>
            </a:pPr>
            <a:r>
              <a:rPr lang="fr-FR" dirty="0"/>
              <a:t>J’instancie</a:t>
            </a:r>
          </a:p>
          <a:p>
            <a:pPr marL="0" indent="0">
              <a:buNone/>
            </a:pPr>
            <a:endParaRPr lang="fr-FR" dirty="0"/>
          </a:p>
          <a:p>
            <a:pPr marL="0" indent="0">
              <a:buNone/>
            </a:pPr>
            <a:r>
              <a:rPr lang="fr-FR" dirty="0"/>
              <a:t>Je nettoie le code et le rend conforme</a:t>
            </a:r>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852B04AF-87AD-F8E5-E721-60146FF20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248" y="1905000"/>
            <a:ext cx="4948364" cy="4707992"/>
          </a:xfrm>
          <a:prstGeom prst="rect">
            <a:avLst/>
          </a:prstGeom>
        </p:spPr>
      </p:pic>
    </p:spTree>
    <p:extLst>
      <p:ext uri="{BB962C8B-B14F-4D97-AF65-F5344CB8AC3E}">
        <p14:creationId xmlns:p14="http://schemas.microsoft.com/office/powerpoint/2010/main" val="4183796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0F6157-3E1A-CA3D-1C1F-1E31EE81C35F}"/>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49562901-65C9-98A1-6166-418C6BB9B9D5}"/>
              </a:ext>
            </a:extLst>
          </p:cNvPr>
          <p:cNvSpPr>
            <a:spLocks noGrp="1"/>
          </p:cNvSpPr>
          <p:nvPr>
            <p:ph idx="1"/>
          </p:nvPr>
        </p:nvSpPr>
        <p:spPr>
          <a:xfrm>
            <a:off x="2589212" y="1197864"/>
            <a:ext cx="9262872" cy="4713358"/>
          </a:xfrm>
        </p:spPr>
        <p:txBody>
          <a:bodyPr/>
          <a:lstStyle/>
          <a:p>
            <a:r>
              <a:rPr lang="fr-FR" dirty="0"/>
              <a:t>Les regex filtrer les chaines de caractères, la fonction clean nettoie les chaines de caractères.</a:t>
            </a:r>
          </a:p>
        </p:txBody>
      </p:sp>
      <p:pic>
        <p:nvPicPr>
          <p:cNvPr id="5" name="Image 4">
            <a:extLst>
              <a:ext uri="{FF2B5EF4-FFF2-40B4-BE49-F238E27FC236}">
                <a16:creationId xmlns:a16="http://schemas.microsoft.com/office/drawing/2014/main" id="{8BAB2282-AA20-740F-ECF5-6CA2725C1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1560576"/>
            <a:ext cx="8394719" cy="2673096"/>
          </a:xfrm>
          <a:prstGeom prst="rect">
            <a:avLst/>
          </a:prstGeom>
        </p:spPr>
      </p:pic>
      <p:pic>
        <p:nvPicPr>
          <p:cNvPr id="7" name="Image 6">
            <a:extLst>
              <a:ext uri="{FF2B5EF4-FFF2-40B4-BE49-F238E27FC236}">
                <a16:creationId xmlns:a16="http://schemas.microsoft.com/office/drawing/2014/main" id="{2C998386-D2FA-71E8-93DC-A73359F2B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12" y="3880330"/>
            <a:ext cx="8394719" cy="2869667"/>
          </a:xfrm>
          <a:prstGeom prst="rect">
            <a:avLst/>
          </a:prstGeom>
        </p:spPr>
      </p:pic>
    </p:spTree>
    <p:extLst>
      <p:ext uri="{BB962C8B-B14F-4D97-AF65-F5344CB8AC3E}">
        <p14:creationId xmlns:p14="http://schemas.microsoft.com/office/powerpoint/2010/main" val="365965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C6017-BDC6-A741-849B-BC5DA3DCCCDE}"/>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227CBF72-DD56-96DF-4E92-6C0DA1B7F1D9}"/>
              </a:ext>
            </a:extLst>
          </p:cNvPr>
          <p:cNvSpPr>
            <a:spLocks noGrp="1"/>
          </p:cNvSpPr>
          <p:nvPr>
            <p:ph idx="1"/>
          </p:nvPr>
        </p:nvSpPr>
        <p:spPr>
          <a:xfrm>
            <a:off x="2589212" y="1243584"/>
            <a:ext cx="8915400" cy="4667638"/>
          </a:xfrm>
        </p:spPr>
        <p:txBody>
          <a:bodyPr/>
          <a:lstStyle/>
          <a:p>
            <a:r>
              <a:rPr lang="fr-FR" dirty="0"/>
              <a:t>Les constantes et le tableau </a:t>
            </a:r>
            <a:r>
              <a:rPr lang="fr-FR" dirty="0" err="1"/>
              <a:t>errors</a:t>
            </a:r>
            <a:r>
              <a:rPr lang="fr-FR" dirty="0"/>
              <a:t> :</a:t>
            </a:r>
          </a:p>
        </p:txBody>
      </p:sp>
      <p:pic>
        <p:nvPicPr>
          <p:cNvPr id="5" name="Image 4">
            <a:extLst>
              <a:ext uri="{FF2B5EF4-FFF2-40B4-BE49-F238E27FC236}">
                <a16:creationId xmlns:a16="http://schemas.microsoft.com/office/drawing/2014/main" id="{6203AD98-F67F-FC52-79F2-096155452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627632"/>
            <a:ext cx="10872216" cy="4361688"/>
          </a:xfrm>
          <a:prstGeom prst="rect">
            <a:avLst/>
          </a:prstGeom>
        </p:spPr>
      </p:pic>
    </p:spTree>
    <p:extLst>
      <p:ext uri="{BB962C8B-B14F-4D97-AF65-F5344CB8AC3E}">
        <p14:creationId xmlns:p14="http://schemas.microsoft.com/office/powerpoint/2010/main" val="3868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9921C-B5EF-4D92-115B-A3369D6D4F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6010C04-33FE-47F0-04B6-A93304546EB3}"/>
              </a:ext>
            </a:extLst>
          </p:cNvPr>
          <p:cNvSpPr>
            <a:spLocks noGrp="1"/>
          </p:cNvSpPr>
          <p:nvPr>
            <p:ph idx="1"/>
          </p:nvPr>
        </p:nvSpPr>
        <p:spPr>
          <a:xfrm>
            <a:off x="2589212" y="1188720"/>
            <a:ext cx="8915400" cy="4722502"/>
          </a:xfrm>
        </p:spPr>
        <p:txBody>
          <a:bodyPr/>
          <a:lstStyle/>
          <a:p>
            <a:r>
              <a:rPr lang="fr-FR" dirty="0"/>
              <a:t>Les différentes pages </a:t>
            </a:r>
            <a:r>
              <a:rPr lang="fr-FR" dirty="0" err="1"/>
              <a:t>php</a:t>
            </a:r>
            <a:r>
              <a:rPr lang="fr-FR" dirty="0"/>
              <a:t> contenant les vérifications, les requêtes, les messages d’erreurs sont inclus une fois grâce à la commande </a:t>
            </a:r>
            <a:r>
              <a:rPr lang="fr-FR" dirty="0" err="1"/>
              <a:t>require_once</a:t>
            </a:r>
            <a:r>
              <a:rPr lang="fr-FR" dirty="0"/>
              <a:t>.</a:t>
            </a:r>
          </a:p>
        </p:txBody>
      </p:sp>
      <p:pic>
        <p:nvPicPr>
          <p:cNvPr id="5" name="Image 4">
            <a:extLst>
              <a:ext uri="{FF2B5EF4-FFF2-40B4-BE49-F238E27FC236}">
                <a16:creationId xmlns:a16="http://schemas.microsoft.com/office/drawing/2014/main" id="{384F61CF-B252-0645-8B73-D23227DEF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984" y="1953394"/>
            <a:ext cx="9346628" cy="4522438"/>
          </a:xfrm>
          <a:prstGeom prst="rect">
            <a:avLst/>
          </a:prstGeom>
        </p:spPr>
      </p:pic>
    </p:spTree>
    <p:extLst>
      <p:ext uri="{BB962C8B-B14F-4D97-AF65-F5344CB8AC3E}">
        <p14:creationId xmlns:p14="http://schemas.microsoft.com/office/powerpoint/2010/main" val="3083083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A687A-F21E-16F3-54FF-67DD727F7A3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9FADBDE4-40FD-6AF5-92A8-2EDE220B4CBA}"/>
              </a:ext>
            </a:extLst>
          </p:cNvPr>
          <p:cNvSpPr>
            <a:spLocks noGrp="1"/>
          </p:cNvSpPr>
          <p:nvPr>
            <p:ph idx="1"/>
          </p:nvPr>
        </p:nvSpPr>
        <p:spPr>
          <a:xfrm>
            <a:off x="2589212" y="1243584"/>
            <a:ext cx="8915400" cy="4667638"/>
          </a:xfrm>
        </p:spPr>
        <p:txBody>
          <a:bodyPr/>
          <a:lstStyle/>
          <a:p>
            <a:r>
              <a:rPr lang="fr-FR" dirty="0"/>
              <a:t>Read : Méthode dans model pour la  liste et  un article.</a:t>
            </a:r>
          </a:p>
          <a:p>
            <a:endParaRPr lang="fr-FR" dirty="0"/>
          </a:p>
        </p:txBody>
      </p:sp>
      <p:pic>
        <p:nvPicPr>
          <p:cNvPr id="5" name="Image 4">
            <a:extLst>
              <a:ext uri="{FF2B5EF4-FFF2-40B4-BE49-F238E27FC236}">
                <a16:creationId xmlns:a16="http://schemas.microsoft.com/office/drawing/2014/main" id="{E5A7603A-5894-4A5E-26F8-FFEB33CFC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1682496"/>
            <a:ext cx="10945368" cy="4928616"/>
          </a:xfrm>
          <a:prstGeom prst="rect">
            <a:avLst/>
          </a:prstGeom>
        </p:spPr>
      </p:pic>
    </p:spTree>
    <p:extLst>
      <p:ext uri="{BB962C8B-B14F-4D97-AF65-F5344CB8AC3E}">
        <p14:creationId xmlns:p14="http://schemas.microsoft.com/office/powerpoint/2010/main" val="3676110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EFAEA5-F1EA-E355-E749-68F2E00C74C7}"/>
              </a:ext>
            </a:extLst>
          </p:cNvPr>
          <p:cNvSpPr>
            <a:spLocks noGrp="1"/>
          </p:cNvSpPr>
          <p:nvPr>
            <p:ph type="title"/>
          </p:nvPr>
        </p:nvSpPr>
        <p:spPr/>
        <p:txBody>
          <a:bodyPr/>
          <a:lstStyle/>
          <a:p>
            <a:pPr marL="571500" indent="-571500">
              <a:buFont typeface="Arial" panose="020B0604020202020204" pitchFamily="34" charset="0"/>
              <a:buChar char="•"/>
            </a:pPr>
            <a:r>
              <a:rPr lang="fr-FR" dirty="0"/>
              <a:t>Présentation</a:t>
            </a:r>
          </a:p>
        </p:txBody>
      </p:sp>
      <p:sp>
        <p:nvSpPr>
          <p:cNvPr id="3" name="Espace réservé du contenu 2">
            <a:extLst>
              <a:ext uri="{FF2B5EF4-FFF2-40B4-BE49-F238E27FC236}">
                <a16:creationId xmlns:a16="http://schemas.microsoft.com/office/drawing/2014/main" id="{A2F06267-51CC-C3BB-A51E-42BAB5A44E26}"/>
              </a:ext>
            </a:extLst>
          </p:cNvPr>
          <p:cNvSpPr>
            <a:spLocks noGrp="1"/>
          </p:cNvSpPr>
          <p:nvPr>
            <p:ph idx="1"/>
          </p:nvPr>
        </p:nvSpPr>
        <p:spPr>
          <a:xfrm>
            <a:off x="2589212" y="1389888"/>
            <a:ext cx="8915400" cy="3054096"/>
          </a:xfrm>
        </p:spPr>
        <p:txBody>
          <a:bodyPr/>
          <a:lstStyle/>
          <a:p>
            <a:r>
              <a:rPr lang="fr-FR" dirty="0"/>
              <a:t>Qui suis-je?</a:t>
            </a:r>
          </a:p>
          <a:p>
            <a:pPr marL="0" indent="0">
              <a:buNone/>
            </a:pPr>
            <a:endParaRPr lang="fr-FR" dirty="0"/>
          </a:p>
          <a:p>
            <a:r>
              <a:rPr lang="fr-FR" dirty="0"/>
              <a:t>Mon parcours.</a:t>
            </a:r>
          </a:p>
          <a:p>
            <a:pPr marL="0" indent="0">
              <a:buNone/>
            </a:pPr>
            <a:endParaRPr lang="fr-FR" dirty="0"/>
          </a:p>
          <a:p>
            <a:r>
              <a:rPr lang="fr-FR" dirty="0"/>
              <a:t>Ma reconversion.</a:t>
            </a:r>
          </a:p>
          <a:p>
            <a:pPr marL="0" indent="0">
              <a:buNone/>
            </a:pPr>
            <a:endParaRPr lang="fr-FR" dirty="0"/>
          </a:p>
          <a:p>
            <a:r>
              <a:rPr lang="fr-FR" dirty="0"/>
              <a:t> Le monde du bois.</a:t>
            </a:r>
          </a:p>
          <a:p>
            <a:endParaRPr lang="fr-FR" dirty="0"/>
          </a:p>
          <a:p>
            <a:pPr marL="0" indent="0">
              <a:buNone/>
            </a:pPr>
            <a:endParaRPr lang="fr-FR" dirty="0"/>
          </a:p>
          <a:p>
            <a:endParaRPr lang="fr-FR" dirty="0"/>
          </a:p>
        </p:txBody>
      </p:sp>
    </p:spTree>
    <p:extLst>
      <p:ext uri="{BB962C8B-B14F-4D97-AF65-F5344CB8AC3E}">
        <p14:creationId xmlns:p14="http://schemas.microsoft.com/office/powerpoint/2010/main" val="1680442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AC479E-C830-D6D1-09D6-8AD02457D67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D4D8A91E-A883-9D12-44FB-6FB0EC610232}"/>
              </a:ext>
            </a:extLst>
          </p:cNvPr>
          <p:cNvSpPr>
            <a:spLocks noGrp="1"/>
          </p:cNvSpPr>
          <p:nvPr>
            <p:ph idx="1"/>
          </p:nvPr>
        </p:nvSpPr>
        <p:spPr>
          <a:xfrm>
            <a:off x="2589212" y="1234440"/>
            <a:ext cx="8915400" cy="4676782"/>
          </a:xfrm>
        </p:spPr>
        <p:txBody>
          <a:bodyPr/>
          <a:lstStyle/>
          <a:p>
            <a:r>
              <a:rPr lang="fr-FR" dirty="0"/>
              <a:t>Controller : La liste et  l’article.</a:t>
            </a:r>
          </a:p>
        </p:txBody>
      </p:sp>
      <p:pic>
        <p:nvPicPr>
          <p:cNvPr id="5" name="Image 4">
            <a:extLst>
              <a:ext uri="{FF2B5EF4-FFF2-40B4-BE49-F238E27FC236}">
                <a16:creationId xmlns:a16="http://schemas.microsoft.com/office/drawing/2014/main" id="{0A3CBB8E-5C31-D1BB-9373-A114ED83F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42288"/>
            <a:ext cx="5727192" cy="4953000"/>
          </a:xfrm>
          <a:prstGeom prst="rect">
            <a:avLst/>
          </a:prstGeom>
        </p:spPr>
      </p:pic>
      <p:pic>
        <p:nvPicPr>
          <p:cNvPr id="7" name="Image 6">
            <a:extLst>
              <a:ext uri="{FF2B5EF4-FFF2-40B4-BE49-F238E27FC236}">
                <a16:creationId xmlns:a16="http://schemas.microsoft.com/office/drawing/2014/main" id="{BC6B8F4A-7933-D69E-2304-7F75BC37F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12" y="1758696"/>
            <a:ext cx="5969160" cy="4936592"/>
          </a:xfrm>
          <a:prstGeom prst="rect">
            <a:avLst/>
          </a:prstGeom>
        </p:spPr>
      </p:pic>
    </p:spTree>
    <p:extLst>
      <p:ext uri="{BB962C8B-B14F-4D97-AF65-F5344CB8AC3E}">
        <p14:creationId xmlns:p14="http://schemas.microsoft.com/office/powerpoint/2010/main" val="1063273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9A10E-7B2E-F695-45E5-D4A8A4F9281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344C5AE-AB4A-5805-2B48-09BAEC39B52D}"/>
              </a:ext>
            </a:extLst>
          </p:cNvPr>
          <p:cNvSpPr>
            <a:spLocks noGrp="1"/>
          </p:cNvSpPr>
          <p:nvPr>
            <p:ph idx="1"/>
          </p:nvPr>
        </p:nvSpPr>
        <p:spPr>
          <a:xfrm>
            <a:off x="2589212" y="1170432"/>
            <a:ext cx="8915400" cy="4740790"/>
          </a:xfrm>
        </p:spPr>
        <p:txBody>
          <a:bodyPr/>
          <a:lstStyle/>
          <a:p>
            <a:r>
              <a:rPr lang="fr-FR" dirty="0" err="1"/>
              <a:t>View</a:t>
            </a:r>
            <a:r>
              <a:rPr lang="fr-FR" dirty="0"/>
              <a:t> de la cabane choisi et de la liste :</a:t>
            </a:r>
          </a:p>
        </p:txBody>
      </p:sp>
      <p:pic>
        <p:nvPicPr>
          <p:cNvPr id="5" name="Image 4">
            <a:extLst>
              <a:ext uri="{FF2B5EF4-FFF2-40B4-BE49-F238E27FC236}">
                <a16:creationId xmlns:a16="http://schemas.microsoft.com/office/drawing/2014/main" id="{97964CFA-0BBD-28A0-1B70-944C96897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331" y="3822192"/>
            <a:ext cx="8283813" cy="3035808"/>
          </a:xfrm>
          <a:prstGeom prst="rect">
            <a:avLst/>
          </a:prstGeom>
        </p:spPr>
      </p:pic>
      <p:pic>
        <p:nvPicPr>
          <p:cNvPr id="7" name="Image 6">
            <a:extLst>
              <a:ext uri="{FF2B5EF4-FFF2-40B4-BE49-F238E27FC236}">
                <a16:creationId xmlns:a16="http://schemas.microsoft.com/office/drawing/2014/main" id="{C0F5E28F-894B-462C-F3C6-E645F5BC9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331" y="1482077"/>
            <a:ext cx="8283813" cy="2669299"/>
          </a:xfrm>
          <a:prstGeom prst="rect">
            <a:avLst/>
          </a:prstGeom>
        </p:spPr>
      </p:pic>
    </p:spTree>
    <p:extLst>
      <p:ext uri="{BB962C8B-B14F-4D97-AF65-F5344CB8AC3E}">
        <p14:creationId xmlns:p14="http://schemas.microsoft.com/office/powerpoint/2010/main" val="2738492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4CB753-959E-3A5E-E5CE-81E1FAE039A6}"/>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036068DE-B48A-4100-9B52-7A06767936C6}"/>
              </a:ext>
            </a:extLst>
          </p:cNvPr>
          <p:cNvSpPr>
            <a:spLocks noGrp="1"/>
          </p:cNvSpPr>
          <p:nvPr>
            <p:ph idx="1"/>
          </p:nvPr>
        </p:nvSpPr>
        <p:spPr>
          <a:xfrm>
            <a:off x="2589212" y="1289304"/>
            <a:ext cx="8915400" cy="4621918"/>
          </a:xfrm>
        </p:spPr>
        <p:txBody>
          <a:bodyPr/>
          <a:lstStyle/>
          <a:p>
            <a:r>
              <a:rPr lang="fr-FR" dirty="0"/>
              <a:t>Update méthode dans model :</a:t>
            </a:r>
          </a:p>
          <a:p>
            <a:endParaRPr lang="fr-FR" dirty="0"/>
          </a:p>
          <a:p>
            <a:pPr marL="0" indent="0">
              <a:buNone/>
            </a:pPr>
            <a:r>
              <a:rPr lang="fr-FR" dirty="0"/>
              <a:t>Nous préparons la méthode avec la ligne $</a:t>
            </a:r>
            <a:r>
              <a:rPr lang="fr-FR" dirty="0" err="1"/>
              <a:t>req</a:t>
            </a:r>
            <a:r>
              <a:rPr lang="fr-FR" dirty="0"/>
              <a:t> = $</a:t>
            </a:r>
            <a:r>
              <a:rPr lang="fr-FR" dirty="0" err="1"/>
              <a:t>this</a:t>
            </a:r>
            <a:r>
              <a:rPr lang="fr-FR" dirty="0"/>
              <a:t>-&gt;</a:t>
            </a:r>
            <a:r>
              <a:rPr lang="fr-FR" dirty="0" err="1"/>
              <a:t>pdo</a:t>
            </a:r>
            <a:r>
              <a:rPr lang="fr-FR" dirty="0"/>
              <a:t>-&gt;</a:t>
            </a:r>
            <a:r>
              <a:rPr lang="fr-FR" dirty="0" err="1"/>
              <a:t>prepare</a:t>
            </a:r>
            <a:r>
              <a:rPr lang="fr-FR" dirty="0"/>
              <a:t>($</a:t>
            </a:r>
            <a:r>
              <a:rPr lang="fr-FR" dirty="0" err="1"/>
              <a:t>sql</a:t>
            </a:r>
            <a:r>
              <a:rPr lang="fr-FR" dirty="0"/>
              <a:t>) ;</a:t>
            </a:r>
          </a:p>
          <a:p>
            <a:pPr marL="0" indent="0">
              <a:buNone/>
            </a:pPr>
            <a:r>
              <a:rPr lang="fr-FR" dirty="0"/>
              <a:t>Elle sera ensuite exécutée avec la ligne return $</a:t>
            </a:r>
            <a:r>
              <a:rPr lang="fr-FR" dirty="0" err="1"/>
              <a:t>req</a:t>
            </a:r>
            <a:r>
              <a:rPr lang="fr-FR" dirty="0"/>
              <a:t>-&gt;</a:t>
            </a:r>
            <a:r>
              <a:rPr lang="fr-FR" dirty="0" err="1"/>
              <a:t>execute</a:t>
            </a:r>
            <a:r>
              <a:rPr lang="fr-FR" dirty="0"/>
              <a:t>() ;</a:t>
            </a:r>
          </a:p>
          <a:p>
            <a:pPr marL="0" indent="0">
              <a:buNone/>
            </a:pPr>
            <a:r>
              <a:rPr lang="fr-FR" dirty="0"/>
              <a:t>Une fois que les marqueurs nominatifs seront remplis depuis le formulaire.</a:t>
            </a:r>
          </a:p>
        </p:txBody>
      </p:sp>
      <p:pic>
        <p:nvPicPr>
          <p:cNvPr id="5" name="Image 4">
            <a:extLst>
              <a:ext uri="{FF2B5EF4-FFF2-40B4-BE49-F238E27FC236}">
                <a16:creationId xmlns:a16="http://schemas.microsoft.com/office/drawing/2014/main" id="{39E2F9E4-2746-87F8-22CC-1147A1C51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016" y="3290715"/>
            <a:ext cx="10590212" cy="3129497"/>
          </a:xfrm>
          <a:prstGeom prst="rect">
            <a:avLst/>
          </a:prstGeom>
        </p:spPr>
      </p:pic>
    </p:spTree>
    <p:extLst>
      <p:ext uri="{BB962C8B-B14F-4D97-AF65-F5344CB8AC3E}">
        <p14:creationId xmlns:p14="http://schemas.microsoft.com/office/powerpoint/2010/main" val="1853736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4B4AA-6981-7C35-D89A-72C18D4AC40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0B13A3E-0D89-CF83-8AA7-608B3584D367}"/>
              </a:ext>
            </a:extLst>
          </p:cNvPr>
          <p:cNvSpPr>
            <a:spLocks noGrp="1"/>
          </p:cNvSpPr>
          <p:nvPr>
            <p:ph idx="1"/>
          </p:nvPr>
        </p:nvSpPr>
        <p:spPr/>
        <p:txBody>
          <a:bodyPr/>
          <a:lstStyle/>
          <a:p>
            <a:r>
              <a:rPr lang="fr-FR" dirty="0"/>
              <a:t>plusieurs éléments nous</a:t>
            </a:r>
          </a:p>
          <a:p>
            <a:pPr marL="0" indent="0">
              <a:buNone/>
            </a:pPr>
            <a:r>
              <a:rPr lang="fr-FR" dirty="0"/>
              <a:t>garantissent une plus grande sécurité contre les injections SQL :</a:t>
            </a:r>
          </a:p>
          <a:p>
            <a:pPr marL="0" indent="0">
              <a:buNone/>
            </a:pPr>
            <a:r>
              <a:rPr lang="fr-FR" dirty="0"/>
              <a:t>Par exemple sur la ligne $</a:t>
            </a:r>
            <a:r>
              <a:rPr lang="fr-FR" dirty="0" err="1"/>
              <a:t>req</a:t>
            </a:r>
            <a:r>
              <a:rPr lang="fr-FR" dirty="0"/>
              <a:t>-&gt;</a:t>
            </a:r>
            <a:r>
              <a:rPr lang="fr-FR" dirty="0" err="1"/>
              <a:t>bindValue</a:t>
            </a:r>
            <a:r>
              <a:rPr lang="fr-FR" dirty="0"/>
              <a:t>(:’</a:t>
            </a:r>
            <a:r>
              <a:rPr lang="fr-FR" dirty="0" err="1"/>
              <a:t>hut</a:t>
            </a:r>
            <a:r>
              <a:rPr lang="fr-FR" dirty="0"/>
              <a:t>’ , $</a:t>
            </a:r>
            <a:r>
              <a:rPr lang="fr-FR" dirty="0" err="1"/>
              <a:t>this</a:t>
            </a:r>
            <a:r>
              <a:rPr lang="fr-FR" dirty="0"/>
              <a:t>-&gt;</a:t>
            </a:r>
            <a:r>
              <a:rPr lang="fr-FR" dirty="0" err="1"/>
              <a:t>hut</a:t>
            </a:r>
            <a:r>
              <a:rPr lang="fr-FR" dirty="0"/>
              <a:t>, PDO:</a:t>
            </a:r>
          </a:p>
          <a:p>
            <a:pPr marL="0" indent="0">
              <a:buNone/>
            </a:pPr>
            <a:r>
              <a:rPr lang="fr-FR" dirty="0"/>
              <a:t>:PARAM_STR)</a:t>
            </a:r>
          </a:p>
          <a:p>
            <a:pPr marL="0" indent="0">
              <a:buNone/>
            </a:pPr>
            <a:r>
              <a:rPr lang="fr-FR" dirty="0"/>
              <a:t>$</a:t>
            </a:r>
            <a:r>
              <a:rPr lang="fr-FR" dirty="0" err="1"/>
              <a:t>req</a:t>
            </a:r>
            <a:r>
              <a:rPr lang="fr-FR" dirty="0"/>
              <a:t>-&gt;</a:t>
            </a:r>
            <a:r>
              <a:rPr lang="fr-FR" dirty="0" err="1"/>
              <a:t>bindValue</a:t>
            </a:r>
            <a:r>
              <a:rPr lang="fr-FR" dirty="0"/>
              <a:t>() permet de vérifier le type de donnée.</a:t>
            </a:r>
          </a:p>
          <a:p>
            <a:pPr marL="0" indent="0">
              <a:buNone/>
            </a:pPr>
            <a:r>
              <a:rPr lang="fr-FR" dirty="0"/>
              <a:t>Il est suivi de PDO: :PARAM_STR qui indique que le type de donnée est une</a:t>
            </a:r>
          </a:p>
          <a:p>
            <a:pPr marL="0" indent="0">
              <a:buNone/>
            </a:pPr>
            <a:r>
              <a:rPr lang="fr-FR" dirty="0"/>
              <a:t>chaîne de caractère (string).</a:t>
            </a:r>
          </a:p>
        </p:txBody>
      </p:sp>
    </p:spTree>
    <p:extLst>
      <p:ext uri="{BB962C8B-B14F-4D97-AF65-F5344CB8AC3E}">
        <p14:creationId xmlns:p14="http://schemas.microsoft.com/office/powerpoint/2010/main" val="1525575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D98D80-1DA7-73E9-BD9F-0014BD7E419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20F1EFD-8E24-B562-7B4A-2D1A221569DF}"/>
              </a:ext>
            </a:extLst>
          </p:cNvPr>
          <p:cNvSpPr>
            <a:spLocks noGrp="1"/>
          </p:cNvSpPr>
          <p:nvPr>
            <p:ph idx="1"/>
          </p:nvPr>
        </p:nvSpPr>
        <p:spPr>
          <a:xfrm>
            <a:off x="2589212" y="1285576"/>
            <a:ext cx="8915400" cy="4625646"/>
          </a:xfrm>
        </p:spPr>
        <p:txBody>
          <a:bodyPr/>
          <a:lstStyle/>
          <a:p>
            <a:r>
              <a:rPr lang="fr-FR" dirty="0"/>
              <a:t>Controller : Nous vérifions si l’administrateur a les droits, avant d’instancier plusieurs éléments et vérifier les conditions liées à la sécurité comme lors de l’étape de la création, avec les regex, la fonction clean, Sinon des messages d’erreur seront affichés.</a:t>
            </a:r>
          </a:p>
        </p:txBody>
      </p:sp>
      <p:pic>
        <p:nvPicPr>
          <p:cNvPr id="7" name="Image 6">
            <a:extLst>
              <a:ext uri="{FF2B5EF4-FFF2-40B4-BE49-F238E27FC236}">
                <a16:creationId xmlns:a16="http://schemas.microsoft.com/office/drawing/2014/main" id="{7842725C-2812-AC70-8E83-2D0AF7B67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77527"/>
            <a:ext cx="5718048" cy="3948937"/>
          </a:xfrm>
          <a:prstGeom prst="rect">
            <a:avLst/>
          </a:prstGeom>
        </p:spPr>
      </p:pic>
      <p:pic>
        <p:nvPicPr>
          <p:cNvPr id="9" name="Image 8">
            <a:extLst>
              <a:ext uri="{FF2B5EF4-FFF2-40B4-BE49-F238E27FC236}">
                <a16:creationId xmlns:a16="http://schemas.microsoft.com/office/drawing/2014/main" id="{75C634FC-1B51-D221-0BEC-C2499006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8" y="3131568"/>
            <a:ext cx="5372850" cy="2440856"/>
          </a:xfrm>
          <a:prstGeom prst="rect">
            <a:avLst/>
          </a:prstGeom>
        </p:spPr>
      </p:pic>
    </p:spTree>
    <p:extLst>
      <p:ext uri="{BB962C8B-B14F-4D97-AF65-F5344CB8AC3E}">
        <p14:creationId xmlns:p14="http://schemas.microsoft.com/office/powerpoint/2010/main" val="1299760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270E4D-B254-7BEF-56A1-5BADD550888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3BEBF63-E8E0-D946-FE03-12CFA6450007}"/>
              </a:ext>
            </a:extLst>
          </p:cNvPr>
          <p:cNvSpPr>
            <a:spLocks noGrp="1"/>
          </p:cNvSpPr>
          <p:nvPr>
            <p:ph idx="1"/>
          </p:nvPr>
        </p:nvSpPr>
        <p:spPr>
          <a:xfrm>
            <a:off x="2551380" y="1338072"/>
            <a:ext cx="8915400" cy="3777622"/>
          </a:xfrm>
        </p:spPr>
        <p:txBody>
          <a:bodyPr/>
          <a:lstStyle/>
          <a:p>
            <a:r>
              <a:rPr lang="fr-FR" dirty="0" err="1"/>
              <a:t>View</a:t>
            </a:r>
            <a:r>
              <a:rPr lang="fr-FR" dirty="0"/>
              <a:t> : un formulaire pour remplacer les données.</a:t>
            </a:r>
          </a:p>
          <a:p>
            <a:pPr marL="0" indent="0">
              <a:buNone/>
            </a:pPr>
            <a:r>
              <a:rPr lang="fr-FR" dirty="0"/>
              <a:t>Je fait revenir les informations déjà existantes depuis la base de données avec les variables $</a:t>
            </a:r>
            <a:r>
              <a:rPr lang="fr-FR" dirty="0" err="1"/>
              <a:t>itemDetails</a:t>
            </a:r>
            <a:r>
              <a:rPr lang="fr-FR" dirty="0"/>
              <a:t>.</a:t>
            </a:r>
          </a:p>
        </p:txBody>
      </p:sp>
      <p:pic>
        <p:nvPicPr>
          <p:cNvPr id="5" name="Image 4">
            <a:extLst>
              <a:ext uri="{FF2B5EF4-FFF2-40B4-BE49-F238E27FC236}">
                <a16:creationId xmlns:a16="http://schemas.microsoft.com/office/drawing/2014/main" id="{D3EA2F6C-D4A0-23C3-5C36-FC8725BDB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884" y="3139440"/>
            <a:ext cx="9693896" cy="3472401"/>
          </a:xfrm>
          <a:prstGeom prst="rect">
            <a:avLst/>
          </a:prstGeom>
        </p:spPr>
      </p:pic>
    </p:spTree>
    <p:extLst>
      <p:ext uri="{BB962C8B-B14F-4D97-AF65-F5344CB8AC3E}">
        <p14:creationId xmlns:p14="http://schemas.microsoft.com/office/powerpoint/2010/main" val="84815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11E342-4B70-6EC9-5CB2-9367384D8F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FF1366D-5B66-1D07-4250-2EBB1EFB6097}"/>
              </a:ext>
            </a:extLst>
          </p:cNvPr>
          <p:cNvSpPr>
            <a:spLocks noGrp="1"/>
          </p:cNvSpPr>
          <p:nvPr>
            <p:ph idx="1"/>
          </p:nvPr>
        </p:nvSpPr>
        <p:spPr>
          <a:xfrm>
            <a:off x="2589212" y="1271016"/>
            <a:ext cx="8915400" cy="4640206"/>
          </a:xfrm>
        </p:spPr>
        <p:txBody>
          <a:bodyPr/>
          <a:lstStyle/>
          <a:p>
            <a:r>
              <a:rPr lang="fr-FR" dirty="0" err="1"/>
              <a:t>Delete</a:t>
            </a:r>
            <a:r>
              <a:rPr lang="fr-FR" dirty="0"/>
              <a:t> méthode et requête  dans model :</a:t>
            </a:r>
          </a:p>
          <a:p>
            <a:endParaRPr lang="fr-FR" dirty="0"/>
          </a:p>
        </p:txBody>
      </p:sp>
      <p:pic>
        <p:nvPicPr>
          <p:cNvPr id="5" name="Image 4">
            <a:extLst>
              <a:ext uri="{FF2B5EF4-FFF2-40B4-BE49-F238E27FC236}">
                <a16:creationId xmlns:a16="http://schemas.microsoft.com/office/drawing/2014/main" id="{2A4F0E77-65E1-D542-6520-95C206C94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115" y="1905000"/>
            <a:ext cx="8902497" cy="4181476"/>
          </a:xfrm>
          <a:prstGeom prst="rect">
            <a:avLst/>
          </a:prstGeom>
        </p:spPr>
      </p:pic>
    </p:spTree>
    <p:extLst>
      <p:ext uri="{BB962C8B-B14F-4D97-AF65-F5344CB8AC3E}">
        <p14:creationId xmlns:p14="http://schemas.microsoft.com/office/powerpoint/2010/main" val="3565967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5953AE-2575-B878-A912-EC834A7D1A8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BF73E6-0744-A571-2DED-BC8487C3945E}"/>
              </a:ext>
            </a:extLst>
          </p:cNvPr>
          <p:cNvSpPr>
            <a:spLocks noGrp="1"/>
          </p:cNvSpPr>
          <p:nvPr>
            <p:ph idx="1"/>
          </p:nvPr>
        </p:nvSpPr>
        <p:spPr>
          <a:xfrm>
            <a:off x="2589212" y="1289304"/>
            <a:ext cx="8915400" cy="4621918"/>
          </a:xfrm>
        </p:spPr>
        <p:txBody>
          <a:bodyPr/>
          <a:lstStyle/>
          <a:p>
            <a:r>
              <a:rPr lang="fr-FR" dirty="0"/>
              <a:t>Je rajoute la suppression sous le formulaire de modification dans </a:t>
            </a:r>
            <a:r>
              <a:rPr lang="fr-FR" dirty="0" err="1"/>
              <a:t>view</a:t>
            </a:r>
            <a:r>
              <a:rPr lang="fr-FR" dirty="0"/>
              <a:t>.</a:t>
            </a:r>
          </a:p>
          <a:p>
            <a:pPr marL="0" indent="0">
              <a:buNone/>
            </a:pPr>
            <a:r>
              <a:rPr lang="fr-FR" dirty="0"/>
              <a:t>Je fais confirmer la suppression par une fenêtre modale afin de confirmer et</a:t>
            </a:r>
          </a:p>
          <a:p>
            <a:pPr marL="0" indent="0">
              <a:buNone/>
            </a:pPr>
            <a:r>
              <a:rPr lang="fr-FR" dirty="0"/>
              <a:t>éviter une action humaine liée à un mauvais geste.</a:t>
            </a:r>
          </a:p>
          <a:p>
            <a:endParaRPr lang="fr-FR" dirty="0"/>
          </a:p>
        </p:txBody>
      </p:sp>
      <p:pic>
        <p:nvPicPr>
          <p:cNvPr id="5" name="Image 4">
            <a:extLst>
              <a:ext uri="{FF2B5EF4-FFF2-40B4-BE49-F238E27FC236}">
                <a16:creationId xmlns:a16="http://schemas.microsoft.com/office/drawing/2014/main" id="{597D96C3-E5E4-D207-C5E6-D928E613B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2435192"/>
            <a:ext cx="10330122" cy="4254366"/>
          </a:xfrm>
          <a:prstGeom prst="rect">
            <a:avLst/>
          </a:prstGeom>
        </p:spPr>
      </p:pic>
    </p:spTree>
    <p:extLst>
      <p:ext uri="{BB962C8B-B14F-4D97-AF65-F5344CB8AC3E}">
        <p14:creationId xmlns:p14="http://schemas.microsoft.com/office/powerpoint/2010/main" val="4278452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F534E-68AF-5D17-A1A8-73D758BF18EF}"/>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C37ABE66-5CC9-29A3-8B24-761F3D14FC54}"/>
              </a:ext>
            </a:extLst>
          </p:cNvPr>
          <p:cNvSpPr>
            <a:spLocks noGrp="1"/>
          </p:cNvSpPr>
          <p:nvPr>
            <p:ph idx="1"/>
          </p:nvPr>
        </p:nvSpPr>
        <p:spPr>
          <a:xfrm>
            <a:off x="2589212" y="1357162"/>
            <a:ext cx="8915400" cy="4554060"/>
          </a:xfrm>
        </p:spPr>
        <p:txBody>
          <a:bodyPr/>
          <a:lstStyle/>
          <a:p>
            <a:r>
              <a:rPr lang="fr-FR" dirty="0"/>
              <a:t>Dans le contrôleur, la suppression se situe sous la modification de l’article</a:t>
            </a:r>
          </a:p>
          <a:p>
            <a:pPr marL="0" indent="0">
              <a:buNone/>
            </a:pPr>
            <a:r>
              <a:rPr lang="fr-FR" dirty="0"/>
              <a:t>La fonction </a:t>
            </a:r>
            <a:r>
              <a:rPr lang="fr-FR" dirty="0" err="1"/>
              <a:t>unlink</a:t>
            </a:r>
            <a:r>
              <a:rPr lang="fr-FR" dirty="0"/>
              <a:t>() supprimera l’image qui est stockée dans le dossier</a:t>
            </a:r>
          </a:p>
          <a:p>
            <a:pPr marL="0" indent="0">
              <a:buNone/>
            </a:pPr>
            <a:r>
              <a:rPr lang="fr-FR" dirty="0"/>
              <a:t>assets/</a:t>
            </a:r>
            <a:r>
              <a:rPr lang="fr-FR" dirty="0" err="1"/>
              <a:t>img</a:t>
            </a:r>
            <a:r>
              <a:rPr lang="fr-FR" dirty="0"/>
              <a:t>/items et non dans la base de données.</a:t>
            </a:r>
          </a:p>
        </p:txBody>
      </p:sp>
      <p:pic>
        <p:nvPicPr>
          <p:cNvPr id="5" name="Image 4">
            <a:extLst>
              <a:ext uri="{FF2B5EF4-FFF2-40B4-BE49-F238E27FC236}">
                <a16:creationId xmlns:a16="http://schemas.microsoft.com/office/drawing/2014/main" id="{43A88906-7DA8-504E-9590-BD5B5E17B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295" y="2569944"/>
            <a:ext cx="9868317" cy="3965609"/>
          </a:xfrm>
          <a:prstGeom prst="rect">
            <a:avLst/>
          </a:prstGeom>
        </p:spPr>
      </p:pic>
    </p:spTree>
    <p:extLst>
      <p:ext uri="{BB962C8B-B14F-4D97-AF65-F5344CB8AC3E}">
        <p14:creationId xmlns:p14="http://schemas.microsoft.com/office/powerpoint/2010/main" val="1895875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E43CA-FF41-519C-9FEB-B5754E56EC65}"/>
              </a:ext>
            </a:extLst>
          </p:cNvPr>
          <p:cNvSpPr>
            <a:spLocks noGrp="1"/>
          </p:cNvSpPr>
          <p:nvPr>
            <p:ph type="title"/>
          </p:nvPr>
        </p:nvSpPr>
        <p:spPr/>
        <p:txBody>
          <a:bodyPr/>
          <a:lstStyle/>
          <a:p>
            <a:pPr marL="571500" indent="-571500">
              <a:buFont typeface="Arial" panose="020B0604020202020204" pitchFamily="34" charset="0"/>
              <a:buChar char="•"/>
            </a:pPr>
            <a:r>
              <a:rPr lang="fr-FR" dirty="0"/>
              <a:t>Présentation du jeu d’essai :</a:t>
            </a:r>
          </a:p>
        </p:txBody>
      </p:sp>
      <p:sp>
        <p:nvSpPr>
          <p:cNvPr id="3" name="Espace réservé du contenu 2">
            <a:extLst>
              <a:ext uri="{FF2B5EF4-FFF2-40B4-BE49-F238E27FC236}">
                <a16:creationId xmlns:a16="http://schemas.microsoft.com/office/drawing/2014/main" id="{F16BEC4C-3B2F-19FC-DCFB-36E628284644}"/>
              </a:ext>
            </a:extLst>
          </p:cNvPr>
          <p:cNvSpPr>
            <a:spLocks noGrp="1"/>
          </p:cNvSpPr>
          <p:nvPr>
            <p:ph idx="1"/>
          </p:nvPr>
        </p:nvSpPr>
        <p:spPr>
          <a:xfrm>
            <a:off x="2589212" y="1309036"/>
            <a:ext cx="8915400" cy="4602186"/>
          </a:xfrm>
        </p:spPr>
        <p:txBody>
          <a:bodyPr/>
          <a:lstStyle/>
          <a:p>
            <a:r>
              <a:rPr lang="fr-FR" dirty="0"/>
              <a:t>Je teste mon CRUD d’ajout de la cabane avec les messages d’erreur  en desktop.</a:t>
            </a:r>
          </a:p>
        </p:txBody>
      </p:sp>
      <p:pic>
        <p:nvPicPr>
          <p:cNvPr id="5" name="Image 4">
            <a:extLst>
              <a:ext uri="{FF2B5EF4-FFF2-40B4-BE49-F238E27FC236}">
                <a16:creationId xmlns:a16="http://schemas.microsoft.com/office/drawing/2014/main" id="{BFB33AAC-820E-6AF2-4070-FF1B41193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435" y="1739816"/>
            <a:ext cx="9384632" cy="4757237"/>
          </a:xfrm>
          <a:prstGeom prst="rect">
            <a:avLst/>
          </a:prstGeom>
        </p:spPr>
      </p:pic>
    </p:spTree>
    <p:extLst>
      <p:ext uri="{BB962C8B-B14F-4D97-AF65-F5344CB8AC3E}">
        <p14:creationId xmlns:p14="http://schemas.microsoft.com/office/powerpoint/2010/main" val="358574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C51FC-FF55-CE56-5AC1-7E5AA9F6187B}"/>
              </a:ext>
            </a:extLst>
          </p:cNvPr>
          <p:cNvSpPr>
            <a:spLocks noGrp="1"/>
          </p:cNvSpPr>
          <p:nvPr>
            <p:ph type="title"/>
          </p:nvPr>
        </p:nvSpPr>
        <p:spPr/>
        <p:txBody>
          <a:bodyPr/>
          <a:lstStyle/>
          <a:p>
            <a:pPr marL="571500" indent="-571500">
              <a:buFont typeface="Arial" panose="020B0604020202020204" pitchFamily="34" charset="0"/>
              <a:buChar char="•"/>
            </a:pPr>
            <a:r>
              <a:rPr lang="fr-FR" dirty="0"/>
              <a:t>Présentation du projet </a:t>
            </a:r>
          </a:p>
        </p:txBody>
      </p:sp>
      <p:sp>
        <p:nvSpPr>
          <p:cNvPr id="3" name="Espace réservé du contenu 2">
            <a:extLst>
              <a:ext uri="{FF2B5EF4-FFF2-40B4-BE49-F238E27FC236}">
                <a16:creationId xmlns:a16="http://schemas.microsoft.com/office/drawing/2014/main" id="{3D2FE1BB-E646-8AB6-DCFC-37C6F34FC970}"/>
              </a:ext>
            </a:extLst>
          </p:cNvPr>
          <p:cNvSpPr>
            <a:spLocks noGrp="1"/>
          </p:cNvSpPr>
          <p:nvPr>
            <p:ph idx="1"/>
          </p:nvPr>
        </p:nvSpPr>
        <p:spPr>
          <a:xfrm>
            <a:off x="2589212" y="1417320"/>
            <a:ext cx="8915400" cy="4493902"/>
          </a:xfrm>
        </p:spPr>
        <p:txBody>
          <a:bodyPr/>
          <a:lstStyle/>
          <a:p>
            <a:r>
              <a:rPr lang="fr-FR" dirty="0"/>
              <a:t>Site de réservation et contexte :  privilégier l’artisanat, local et produit du terroir.</a:t>
            </a:r>
          </a:p>
          <a:p>
            <a:endParaRPr lang="fr-FR" dirty="0"/>
          </a:p>
          <a:p>
            <a:pPr marL="0" indent="0">
              <a:buNone/>
            </a:pPr>
            <a:endParaRPr lang="fr-FR" dirty="0"/>
          </a:p>
          <a:p>
            <a:pPr marL="0" indent="0">
              <a:buNone/>
            </a:pPr>
            <a:r>
              <a:rPr lang="fr-FR" dirty="0"/>
              <a:t>  Cahier des charges :</a:t>
            </a:r>
          </a:p>
          <a:p>
            <a:endParaRPr lang="fr-FR" dirty="0"/>
          </a:p>
          <a:p>
            <a:r>
              <a:rPr lang="fr-FR" dirty="0"/>
              <a:t>Coté utilisateur : visite du site, connexion, réservation, activités local, un plan avec les distance et les informations, et avis.</a:t>
            </a:r>
          </a:p>
          <a:p>
            <a:endParaRPr lang="fr-FR" dirty="0"/>
          </a:p>
          <a:p>
            <a:r>
              <a:rPr lang="fr-FR" dirty="0"/>
              <a:t>Coté administrateur : ajout d’une location, blog des activés local à visiter ou déguster.</a:t>
            </a:r>
          </a:p>
        </p:txBody>
      </p:sp>
    </p:spTree>
    <p:extLst>
      <p:ext uri="{BB962C8B-B14F-4D97-AF65-F5344CB8AC3E}">
        <p14:creationId xmlns:p14="http://schemas.microsoft.com/office/powerpoint/2010/main" val="2318605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12FE0-A94D-F9C5-F401-5B235F55EE5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FD8C205-A5DB-6B77-B4C5-AE362D41DFA1}"/>
              </a:ext>
            </a:extLst>
          </p:cNvPr>
          <p:cNvSpPr>
            <a:spLocks noGrp="1"/>
          </p:cNvSpPr>
          <p:nvPr>
            <p:ph idx="1"/>
          </p:nvPr>
        </p:nvSpPr>
        <p:spPr>
          <a:xfrm>
            <a:off x="2589212" y="1251284"/>
            <a:ext cx="8915400" cy="4659938"/>
          </a:xfrm>
        </p:spPr>
        <p:txBody>
          <a:bodyPr/>
          <a:lstStyle/>
          <a:p>
            <a:r>
              <a:rPr lang="fr-FR" dirty="0"/>
              <a:t> Et en version mobile pour le succès</a:t>
            </a:r>
          </a:p>
        </p:txBody>
      </p:sp>
      <p:pic>
        <p:nvPicPr>
          <p:cNvPr id="5" name="Image 4">
            <a:extLst>
              <a:ext uri="{FF2B5EF4-FFF2-40B4-BE49-F238E27FC236}">
                <a16:creationId xmlns:a16="http://schemas.microsoft.com/office/drawing/2014/main" id="{45DBF890-7EB2-FA99-5F1B-608B6629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5381" y="144379"/>
            <a:ext cx="4256395" cy="6583680"/>
          </a:xfrm>
          <a:prstGeom prst="rect">
            <a:avLst/>
          </a:prstGeom>
        </p:spPr>
      </p:pic>
    </p:spTree>
    <p:extLst>
      <p:ext uri="{BB962C8B-B14F-4D97-AF65-F5344CB8AC3E}">
        <p14:creationId xmlns:p14="http://schemas.microsoft.com/office/powerpoint/2010/main" val="4015685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BB050-03AF-C12B-C3F9-8C375473B4E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4D91CF1-C6B9-C5B0-5D01-E19398C2DE26}"/>
              </a:ext>
            </a:extLst>
          </p:cNvPr>
          <p:cNvSpPr>
            <a:spLocks noGrp="1"/>
          </p:cNvSpPr>
          <p:nvPr>
            <p:ph idx="1"/>
          </p:nvPr>
        </p:nvSpPr>
        <p:spPr>
          <a:xfrm>
            <a:off x="2589212" y="1328286"/>
            <a:ext cx="8915400" cy="4582936"/>
          </a:xfrm>
        </p:spPr>
        <p:txBody>
          <a:bodyPr/>
          <a:lstStyle/>
          <a:p>
            <a:r>
              <a:rPr lang="fr-FR" dirty="0"/>
              <a:t>La partie visible de la liste des articles à louer depuis l’onglet Cabane en format ordinateur.</a:t>
            </a:r>
          </a:p>
        </p:txBody>
      </p:sp>
      <p:pic>
        <p:nvPicPr>
          <p:cNvPr id="5" name="Image 4">
            <a:extLst>
              <a:ext uri="{FF2B5EF4-FFF2-40B4-BE49-F238E27FC236}">
                <a16:creationId xmlns:a16="http://schemas.microsoft.com/office/drawing/2014/main" id="{16A74BAF-BE68-EA2A-487C-1DA7F1EE5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12" y="1905000"/>
            <a:ext cx="10481911" cy="4514614"/>
          </a:xfrm>
          <a:prstGeom prst="rect">
            <a:avLst/>
          </a:prstGeom>
        </p:spPr>
      </p:pic>
    </p:spTree>
    <p:extLst>
      <p:ext uri="{BB962C8B-B14F-4D97-AF65-F5344CB8AC3E}">
        <p14:creationId xmlns:p14="http://schemas.microsoft.com/office/powerpoint/2010/main" val="1967294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D13761-093F-FA06-A37F-62CD1274E83A}"/>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D995BC20-0064-F942-7A60-0CFCBA4183F7}"/>
              </a:ext>
            </a:extLst>
          </p:cNvPr>
          <p:cNvSpPr>
            <a:spLocks noGrp="1"/>
          </p:cNvSpPr>
          <p:nvPr>
            <p:ph idx="1"/>
          </p:nvPr>
        </p:nvSpPr>
        <p:spPr>
          <a:xfrm>
            <a:off x="2589212" y="1174282"/>
            <a:ext cx="8915400" cy="4736940"/>
          </a:xfrm>
        </p:spPr>
        <p:txBody>
          <a:bodyPr/>
          <a:lstStyle/>
          <a:p>
            <a:r>
              <a:rPr lang="fr-FR" dirty="0"/>
              <a:t>Et la visualisation détaillée d’une cabane après avoir cliqué sur « lire la suite ».</a:t>
            </a:r>
          </a:p>
        </p:txBody>
      </p:sp>
      <p:pic>
        <p:nvPicPr>
          <p:cNvPr id="7" name="Image 6">
            <a:extLst>
              <a:ext uri="{FF2B5EF4-FFF2-40B4-BE49-F238E27FC236}">
                <a16:creationId xmlns:a16="http://schemas.microsoft.com/office/drawing/2014/main" id="{8B89F5D2-D2A2-DCDF-1523-0842323C3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659" y="1681193"/>
            <a:ext cx="10424160" cy="4912112"/>
          </a:xfrm>
          <a:prstGeom prst="rect">
            <a:avLst/>
          </a:prstGeom>
        </p:spPr>
      </p:pic>
    </p:spTree>
    <p:extLst>
      <p:ext uri="{BB962C8B-B14F-4D97-AF65-F5344CB8AC3E}">
        <p14:creationId xmlns:p14="http://schemas.microsoft.com/office/powerpoint/2010/main" val="1440915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97EF-F0B2-FC1F-29F0-96BFDF75B76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37F003F-E0E2-DAD7-1E46-3A2512F1555C}"/>
              </a:ext>
            </a:extLst>
          </p:cNvPr>
          <p:cNvSpPr>
            <a:spLocks noGrp="1"/>
          </p:cNvSpPr>
          <p:nvPr>
            <p:ph idx="1"/>
          </p:nvPr>
        </p:nvSpPr>
        <p:spPr>
          <a:xfrm>
            <a:off x="423512" y="2637322"/>
            <a:ext cx="3869355" cy="3273900"/>
          </a:xfrm>
        </p:spPr>
        <p:txBody>
          <a:bodyPr/>
          <a:lstStyle/>
          <a:p>
            <a:r>
              <a:rPr lang="fr-FR" dirty="0"/>
              <a:t>si l’utilisateur est l’administrateur il pourra cliquer sur le bouton « modifier ma cabane » pour modifier l’article ou la supprimer comme ci-joint en format mobile.</a:t>
            </a:r>
          </a:p>
        </p:txBody>
      </p:sp>
      <p:pic>
        <p:nvPicPr>
          <p:cNvPr id="5" name="Image 4">
            <a:extLst>
              <a:ext uri="{FF2B5EF4-FFF2-40B4-BE49-F238E27FC236}">
                <a16:creationId xmlns:a16="http://schemas.microsoft.com/office/drawing/2014/main" id="{C4F1BF10-4E12-62D8-EAC5-B3745049E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298" y="93895"/>
            <a:ext cx="3632927" cy="6557162"/>
          </a:xfrm>
          <a:prstGeom prst="rect">
            <a:avLst/>
          </a:prstGeom>
        </p:spPr>
      </p:pic>
      <p:pic>
        <p:nvPicPr>
          <p:cNvPr id="7" name="Image 6">
            <a:extLst>
              <a:ext uri="{FF2B5EF4-FFF2-40B4-BE49-F238E27FC236}">
                <a16:creationId xmlns:a16="http://schemas.microsoft.com/office/drawing/2014/main" id="{B680267A-D0D0-9E30-0F20-E7A185B30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547" y="93895"/>
            <a:ext cx="3477371" cy="6557162"/>
          </a:xfrm>
          <a:prstGeom prst="rect">
            <a:avLst/>
          </a:prstGeom>
        </p:spPr>
      </p:pic>
    </p:spTree>
    <p:extLst>
      <p:ext uri="{BB962C8B-B14F-4D97-AF65-F5344CB8AC3E}">
        <p14:creationId xmlns:p14="http://schemas.microsoft.com/office/powerpoint/2010/main" val="412891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2ECD6-414B-7D14-F9F4-66E6CF688A6A}"/>
              </a:ext>
            </a:extLst>
          </p:cNvPr>
          <p:cNvSpPr>
            <a:spLocks noGrp="1"/>
          </p:cNvSpPr>
          <p:nvPr>
            <p:ph type="title"/>
          </p:nvPr>
        </p:nvSpPr>
        <p:spPr>
          <a:xfrm>
            <a:off x="2589212" y="365760"/>
            <a:ext cx="8911687" cy="1554480"/>
          </a:xfrm>
        </p:spPr>
        <p:txBody>
          <a:bodyPr/>
          <a:lstStyle/>
          <a:p>
            <a:pPr marL="571500" indent="-571500">
              <a:buFont typeface="Arial" panose="020B0604020202020204" pitchFamily="34" charset="0"/>
              <a:buChar char="•"/>
            </a:pPr>
            <a:r>
              <a:rPr lang="fr-FR" dirty="0"/>
              <a:t>veille sur les vulnérabilités de sécurité :</a:t>
            </a:r>
          </a:p>
        </p:txBody>
      </p:sp>
      <p:sp>
        <p:nvSpPr>
          <p:cNvPr id="3" name="Espace réservé du contenu 2">
            <a:extLst>
              <a:ext uri="{FF2B5EF4-FFF2-40B4-BE49-F238E27FC236}">
                <a16:creationId xmlns:a16="http://schemas.microsoft.com/office/drawing/2014/main" id="{3857F6BE-AA15-9E85-48BD-2536D02045A9}"/>
              </a:ext>
            </a:extLst>
          </p:cNvPr>
          <p:cNvSpPr>
            <a:spLocks noGrp="1"/>
          </p:cNvSpPr>
          <p:nvPr>
            <p:ph idx="1"/>
          </p:nvPr>
        </p:nvSpPr>
        <p:spPr>
          <a:xfrm>
            <a:off x="2589212" y="1068404"/>
            <a:ext cx="8915400" cy="5515276"/>
          </a:xfrm>
        </p:spPr>
        <p:txBody>
          <a:bodyPr>
            <a:normAutofit/>
          </a:bodyPr>
          <a:lstStyle/>
          <a:p>
            <a:r>
              <a:rPr lang="fr-FR" dirty="0"/>
              <a:t>En plus des méthodes évoqué afin protéger mon (Les préfixes HuBX02, les variables superglobales $_POST, les fonction trim() et </a:t>
            </a:r>
            <a:r>
              <a:rPr lang="fr-FR" dirty="0" err="1"/>
              <a:t>strip_tags</a:t>
            </a:r>
            <a:r>
              <a:rPr lang="fr-FR" dirty="0"/>
              <a:t>(), le </a:t>
            </a:r>
            <a:r>
              <a:rPr lang="fr-FR" dirty="0" err="1"/>
              <a:t>bindValue</a:t>
            </a:r>
            <a:r>
              <a:rPr lang="fr-FR" dirty="0"/>
              <a:t>(), Le PDO: :PARAM_STR, les regex, le tableau d’erreur…) </a:t>
            </a:r>
          </a:p>
          <a:p>
            <a:pPr marL="0" indent="0">
              <a:buNone/>
            </a:pPr>
            <a:r>
              <a:rPr lang="fr-FR" dirty="0"/>
              <a:t>Nous pouvons rajouter la fonction </a:t>
            </a:r>
            <a:r>
              <a:rPr lang="fr-FR" dirty="0" err="1"/>
              <a:t>filter</a:t>
            </a:r>
            <a:r>
              <a:rPr lang="fr-FR" dirty="0"/>
              <a:t> var() pour l’email qui a la même fonctionnalité que le regex ou encore </a:t>
            </a:r>
            <a:r>
              <a:rPr lang="fr-FR" dirty="0" err="1"/>
              <a:t>password_hash</a:t>
            </a:r>
            <a:r>
              <a:rPr lang="fr-FR" dirty="0"/>
              <a:t>() pour </a:t>
            </a:r>
            <a:r>
              <a:rPr lang="fr-FR" dirty="0" err="1"/>
              <a:t>hasher</a:t>
            </a:r>
            <a:r>
              <a:rPr lang="fr-FR" dirty="0"/>
              <a:t> et chiffrer le mot de passe.</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Je vais également évoquer le fichier .</a:t>
            </a:r>
            <a:r>
              <a:rPr lang="fr-FR" dirty="0" err="1"/>
              <a:t>htaccess</a:t>
            </a:r>
            <a:r>
              <a:rPr lang="fr-FR" dirty="0"/>
              <a:t> : il permet de configurer les différentes pages et répertoires en réécrivant l’adresse url pour plus de sécurité.</a:t>
            </a:r>
          </a:p>
        </p:txBody>
      </p:sp>
      <p:pic>
        <p:nvPicPr>
          <p:cNvPr id="5" name="Image 4">
            <a:extLst>
              <a:ext uri="{FF2B5EF4-FFF2-40B4-BE49-F238E27FC236}">
                <a16:creationId xmlns:a16="http://schemas.microsoft.com/office/drawing/2014/main" id="{52C0CD33-D2F2-D763-0F8D-D3D9FB7F3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048" y="2772075"/>
            <a:ext cx="9885145" cy="2492752"/>
          </a:xfrm>
          <a:prstGeom prst="rect">
            <a:avLst/>
          </a:prstGeom>
        </p:spPr>
      </p:pic>
    </p:spTree>
    <p:extLst>
      <p:ext uri="{BB962C8B-B14F-4D97-AF65-F5344CB8AC3E}">
        <p14:creationId xmlns:p14="http://schemas.microsoft.com/office/powerpoint/2010/main" val="2076329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E02D0-554C-A9F3-E9CE-B7BA68F27BC3}"/>
              </a:ext>
            </a:extLst>
          </p:cNvPr>
          <p:cNvSpPr>
            <a:spLocks noGrp="1"/>
          </p:cNvSpPr>
          <p:nvPr>
            <p:ph type="title"/>
          </p:nvPr>
        </p:nvSpPr>
        <p:spPr/>
        <p:txBody>
          <a:bodyPr/>
          <a:lstStyle/>
          <a:p>
            <a:r>
              <a:rPr lang="fr-FR" dirty="0"/>
              <a:t>recherche effectuée à</a:t>
            </a:r>
            <a:br>
              <a:rPr lang="fr-FR" dirty="0"/>
            </a:br>
            <a:r>
              <a:rPr lang="fr-FR" dirty="0"/>
              <a:t>partir d’un site anglophone</a:t>
            </a:r>
          </a:p>
        </p:txBody>
      </p:sp>
      <p:sp>
        <p:nvSpPr>
          <p:cNvPr id="3" name="Espace réservé du contenu 2">
            <a:extLst>
              <a:ext uri="{FF2B5EF4-FFF2-40B4-BE49-F238E27FC236}">
                <a16:creationId xmlns:a16="http://schemas.microsoft.com/office/drawing/2014/main" id="{4B932B11-D91E-A89B-2355-5E2C81666A1B}"/>
              </a:ext>
            </a:extLst>
          </p:cNvPr>
          <p:cNvSpPr>
            <a:spLocks noGrp="1"/>
          </p:cNvSpPr>
          <p:nvPr>
            <p:ph idx="1"/>
          </p:nvPr>
        </p:nvSpPr>
        <p:spPr>
          <a:xfrm>
            <a:off x="2592925" y="2133599"/>
            <a:ext cx="8911687" cy="4536707"/>
          </a:xfrm>
        </p:spPr>
        <p:txBody>
          <a:bodyPr>
            <a:normAutofit/>
          </a:bodyPr>
          <a:lstStyle/>
          <a:p>
            <a:r>
              <a:rPr lang="fr-FR" dirty="0"/>
              <a:t>j’ai recherché des informations pour ajouter une image de l’items dans mon dossier assets sans pour autant écraser un autre fichier qui aurait le même nom ou si la photo est utilisée deux fois.</a:t>
            </a:r>
          </a:p>
          <a:p>
            <a:endParaRPr lang="fr-FR" dirty="0"/>
          </a:p>
          <a:p>
            <a:endParaRPr lang="fr-FR" dirty="0"/>
          </a:p>
          <a:p>
            <a:endParaRPr lang="fr-FR" dirty="0"/>
          </a:p>
          <a:p>
            <a:endParaRPr lang="fr-FR" dirty="0"/>
          </a:p>
          <a:p>
            <a:pPr marL="0" indent="0">
              <a:buNone/>
            </a:pPr>
            <a:r>
              <a:rPr lang="fr-FR" dirty="0"/>
              <a:t>Que j’ai traduit  par :</a:t>
            </a:r>
          </a:p>
          <a:p>
            <a:pPr marL="0" indent="0">
              <a:buNone/>
            </a:pPr>
            <a:endParaRPr lang="fr-FR" dirty="0"/>
          </a:p>
          <a:p>
            <a:pPr marL="0" indent="0">
              <a:buNone/>
            </a:pPr>
            <a:r>
              <a:rPr lang="fr-FR" i="1" dirty="0"/>
              <a:t> Définition et usage</a:t>
            </a:r>
          </a:p>
          <a:p>
            <a:pPr marL="0" indent="0">
              <a:buNone/>
            </a:pPr>
            <a:r>
              <a:rPr lang="fr-FR" i="1" dirty="0"/>
              <a:t>La fonction </a:t>
            </a:r>
            <a:r>
              <a:rPr lang="fr-FR" i="1" dirty="0" err="1"/>
              <a:t>uniqid</a:t>
            </a:r>
            <a:r>
              <a:rPr lang="fr-FR" i="1" dirty="0"/>
              <a:t>() génère un identifiant unique basé sur le micro temps (l'heure actuelle en</a:t>
            </a:r>
          </a:p>
          <a:p>
            <a:pPr marL="0" indent="0">
              <a:buNone/>
            </a:pPr>
            <a:r>
              <a:rPr lang="fr-FR" i="1" dirty="0"/>
              <a:t>micro secondes).</a:t>
            </a:r>
          </a:p>
          <a:p>
            <a:endParaRPr lang="fr-FR" dirty="0"/>
          </a:p>
          <a:p>
            <a:pPr marL="0" indent="0">
              <a:buNone/>
            </a:pPr>
            <a:endParaRPr lang="fr-FR" dirty="0"/>
          </a:p>
        </p:txBody>
      </p:sp>
      <p:pic>
        <p:nvPicPr>
          <p:cNvPr id="5" name="Image 4">
            <a:extLst>
              <a:ext uri="{FF2B5EF4-FFF2-40B4-BE49-F238E27FC236}">
                <a16:creationId xmlns:a16="http://schemas.microsoft.com/office/drawing/2014/main" id="{B947E1B4-3FF7-7567-05CE-D68A9719D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5" y="3093783"/>
            <a:ext cx="8514629" cy="1247949"/>
          </a:xfrm>
          <a:prstGeom prst="rect">
            <a:avLst/>
          </a:prstGeom>
        </p:spPr>
      </p:pic>
    </p:spTree>
    <p:extLst>
      <p:ext uri="{BB962C8B-B14F-4D97-AF65-F5344CB8AC3E}">
        <p14:creationId xmlns:p14="http://schemas.microsoft.com/office/powerpoint/2010/main" val="1339105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580E9A-440E-780A-F8DD-4BCD5E4FC8FD}"/>
              </a:ext>
            </a:extLst>
          </p:cNvPr>
          <p:cNvSpPr>
            <a:spLocks noGrp="1"/>
          </p:cNvSpPr>
          <p:nvPr>
            <p:ph type="title"/>
          </p:nvPr>
        </p:nvSpPr>
        <p:spPr/>
        <p:txBody>
          <a:bodyPr/>
          <a:lstStyle/>
          <a:p>
            <a:pPr marL="571500" indent="-571500">
              <a:buFont typeface="Arial" panose="020B0604020202020204" pitchFamily="34" charset="0"/>
              <a:buChar char="•"/>
            </a:pPr>
            <a:r>
              <a:rPr lang="fr-FR" dirty="0"/>
              <a:t>Synthèse et conclusion</a:t>
            </a:r>
          </a:p>
        </p:txBody>
      </p:sp>
      <p:sp>
        <p:nvSpPr>
          <p:cNvPr id="3" name="Espace réservé du contenu 2">
            <a:extLst>
              <a:ext uri="{FF2B5EF4-FFF2-40B4-BE49-F238E27FC236}">
                <a16:creationId xmlns:a16="http://schemas.microsoft.com/office/drawing/2014/main" id="{CE4DAB8C-BF32-9CAE-72A6-34C5AA077D60}"/>
              </a:ext>
            </a:extLst>
          </p:cNvPr>
          <p:cNvSpPr>
            <a:spLocks noGrp="1"/>
          </p:cNvSpPr>
          <p:nvPr>
            <p:ph idx="1"/>
          </p:nvPr>
        </p:nvSpPr>
        <p:spPr>
          <a:xfrm>
            <a:off x="2592925" y="1386038"/>
            <a:ext cx="8915400" cy="4847852"/>
          </a:xfrm>
        </p:spPr>
        <p:txBody>
          <a:bodyPr/>
          <a:lstStyle/>
          <a:p>
            <a:pPr marL="0" indent="0">
              <a:buNone/>
            </a:pPr>
            <a:r>
              <a:rPr lang="fr-FR" dirty="0"/>
              <a:t>Mon projet a commencé sein d’un cocon familial  à quelque mois de la formation et que j’ai continué à faire murir au centre.</a:t>
            </a:r>
          </a:p>
          <a:p>
            <a:pPr marL="0" indent="0">
              <a:buNone/>
            </a:pPr>
            <a:endParaRPr lang="fr-FR" dirty="0"/>
          </a:p>
          <a:p>
            <a:pPr marL="0" indent="0">
              <a:buNone/>
            </a:pPr>
            <a:r>
              <a:rPr lang="fr-FR" dirty="0"/>
              <a:t>Mon projet n’est pour l’heure pas encore fini, en effet je souhaite ajouter une partie réservation avec un calendrier, un  CRUD avec des commentaires, une page d’activités et découvertes de la région accompagnée d’une carte dynamique, ainsi qu’une dernière page contenant un formulaire de contact, une carte et des informations sur le lieu.</a:t>
            </a:r>
          </a:p>
          <a:p>
            <a:pPr marL="0" indent="0">
              <a:buNone/>
            </a:pPr>
            <a:endParaRPr lang="fr-FR" dirty="0"/>
          </a:p>
          <a:p>
            <a:pPr marL="0" indent="0">
              <a:buNone/>
            </a:pPr>
            <a:r>
              <a:rPr lang="fr-FR" dirty="0"/>
              <a:t>Mais je n’en reste pas moins fier de pouvoir présenter mon projet et montrer les compétences que j’ai acquis durant cette étape enrichissante.</a:t>
            </a:r>
          </a:p>
          <a:p>
            <a:pPr marL="0" indent="0">
              <a:buNone/>
            </a:pPr>
            <a:endParaRPr lang="fr-FR" dirty="0"/>
          </a:p>
          <a:p>
            <a:pPr marL="0" indent="0">
              <a:buNone/>
            </a:pPr>
            <a:r>
              <a:rPr lang="fr-FR" dirty="0"/>
              <a:t>J’ai hâte de poursuivre mon apprentissage et continuer à évoluer en alternance si possible, sinon m’orienter davantage sur le </a:t>
            </a:r>
            <a:r>
              <a:rPr lang="fr-FR" dirty="0" err="1"/>
              <a:t>Back-End</a:t>
            </a:r>
            <a:r>
              <a:rPr lang="fr-FR" dirty="0"/>
              <a:t>.</a:t>
            </a:r>
          </a:p>
        </p:txBody>
      </p:sp>
    </p:spTree>
    <p:extLst>
      <p:ext uri="{BB962C8B-B14F-4D97-AF65-F5344CB8AC3E}">
        <p14:creationId xmlns:p14="http://schemas.microsoft.com/office/powerpoint/2010/main" val="3450223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B9DB07-CD8F-3FF8-2F77-D4DAF0465A49}"/>
              </a:ext>
            </a:extLst>
          </p:cNvPr>
          <p:cNvSpPr>
            <a:spLocks noGrp="1"/>
          </p:cNvSpPr>
          <p:nvPr>
            <p:ph type="title"/>
          </p:nvPr>
        </p:nvSpPr>
        <p:spPr/>
        <p:txBody>
          <a:bodyPr/>
          <a:lstStyle/>
          <a:p>
            <a:pPr marL="571500" indent="-571500">
              <a:buFont typeface="Arial" panose="020B0604020202020204" pitchFamily="34" charset="0"/>
              <a:buChar char="•"/>
            </a:pPr>
            <a:r>
              <a:rPr lang="fr-FR" dirty="0"/>
              <a:t>Remerciement</a:t>
            </a:r>
          </a:p>
        </p:txBody>
      </p:sp>
      <p:sp>
        <p:nvSpPr>
          <p:cNvPr id="3" name="Espace réservé du contenu 2">
            <a:extLst>
              <a:ext uri="{FF2B5EF4-FFF2-40B4-BE49-F238E27FC236}">
                <a16:creationId xmlns:a16="http://schemas.microsoft.com/office/drawing/2014/main" id="{543398F2-2746-BDB4-026F-E8607F1E4607}"/>
              </a:ext>
            </a:extLst>
          </p:cNvPr>
          <p:cNvSpPr>
            <a:spLocks noGrp="1"/>
          </p:cNvSpPr>
          <p:nvPr>
            <p:ph idx="1"/>
          </p:nvPr>
        </p:nvSpPr>
        <p:spPr>
          <a:xfrm>
            <a:off x="2589212" y="1578543"/>
            <a:ext cx="8915400" cy="4655347"/>
          </a:xfrm>
        </p:spPr>
        <p:txBody>
          <a:bodyPr>
            <a:noAutofit/>
          </a:bodyPr>
          <a:lstStyle/>
          <a:p>
            <a:pPr marL="0" indent="0">
              <a:buNone/>
            </a:pPr>
            <a:r>
              <a:rPr lang="fr-FR" dirty="0"/>
              <a:t>Tout d’abord, je tiens à remercier Mme Margot CORBIN sans qui je n’aurais pas pu intégrer l’école de LA MANU dans cette formation de développeur web et web mobile.</a:t>
            </a:r>
          </a:p>
          <a:p>
            <a:pPr marL="0" indent="0">
              <a:buNone/>
            </a:pPr>
            <a:endParaRPr lang="fr-FR" dirty="0"/>
          </a:p>
          <a:p>
            <a:pPr marL="0" indent="0">
              <a:buNone/>
            </a:pPr>
            <a:r>
              <a:rPr lang="fr-FR" dirty="0"/>
              <a:t>Ensuite je remercie plus particulièrement et très sincèrement Johanne BADIN et Eddy PHILIPPO, mes formateurs, qui mon appris bien plus que de la connaissance, toujours à l’écoute et dans l’aide, sans qui ce projet n’aurais jamais été aussi abouti.</a:t>
            </a:r>
          </a:p>
          <a:p>
            <a:pPr marL="0" indent="0">
              <a:buNone/>
            </a:pPr>
            <a:endParaRPr lang="fr-FR" dirty="0"/>
          </a:p>
          <a:p>
            <a:pPr marL="0" indent="0">
              <a:buNone/>
            </a:pPr>
            <a:r>
              <a:rPr lang="fr-FR" dirty="0"/>
              <a:t>Je remercie également ma famille qui mon tous encourager dans ma reconversion professionnelle et plus particulièrement ma femme qui m’a soutenu et a su me libérer partiellement de mes tâches quotidiennes et de la charge des enfants afin de me consacrer pleinement à ma formation.</a:t>
            </a:r>
          </a:p>
          <a:p>
            <a:pPr marL="0" indent="0">
              <a:buNone/>
            </a:pPr>
            <a:endParaRPr lang="fr-FR" dirty="0"/>
          </a:p>
          <a:p>
            <a:pPr marL="0" indent="0">
              <a:buNone/>
            </a:pPr>
            <a:r>
              <a:rPr lang="fr-FR" dirty="0"/>
              <a:t>Pour finir, j’adresse mes derniers remerciements à ma promo et aux autres apprenants, avec qui nous avons passé des bons moments comme des moments difficile mais toujours dans l’entraide et la bonne humeur.</a:t>
            </a:r>
          </a:p>
        </p:txBody>
      </p:sp>
    </p:spTree>
    <p:extLst>
      <p:ext uri="{BB962C8B-B14F-4D97-AF65-F5344CB8AC3E}">
        <p14:creationId xmlns:p14="http://schemas.microsoft.com/office/powerpoint/2010/main" val="113680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714416-FE3B-902D-AFA7-32E50BC911B3}"/>
              </a:ext>
            </a:extLst>
          </p:cNvPr>
          <p:cNvSpPr>
            <a:spLocks noGrp="1"/>
          </p:cNvSpPr>
          <p:nvPr>
            <p:ph type="title"/>
          </p:nvPr>
        </p:nvSpPr>
        <p:spPr/>
        <p:txBody>
          <a:bodyPr/>
          <a:lstStyle/>
          <a:p>
            <a:pPr marL="571500" indent="-571500">
              <a:buFont typeface="Arial" panose="020B0604020202020204" pitchFamily="34" charset="0"/>
              <a:buChar char="•"/>
            </a:pPr>
            <a:r>
              <a:rPr lang="fr-FR" dirty="0"/>
              <a:t>Conception</a:t>
            </a:r>
          </a:p>
        </p:txBody>
      </p:sp>
      <p:sp>
        <p:nvSpPr>
          <p:cNvPr id="3" name="Espace réservé du contenu 2">
            <a:extLst>
              <a:ext uri="{FF2B5EF4-FFF2-40B4-BE49-F238E27FC236}">
                <a16:creationId xmlns:a16="http://schemas.microsoft.com/office/drawing/2014/main" id="{9AE41B7A-4382-77DD-8E4F-0AEA15A5F78B}"/>
              </a:ext>
            </a:extLst>
          </p:cNvPr>
          <p:cNvSpPr>
            <a:spLocks noGrp="1"/>
          </p:cNvSpPr>
          <p:nvPr>
            <p:ph idx="1"/>
          </p:nvPr>
        </p:nvSpPr>
        <p:spPr>
          <a:xfrm>
            <a:off x="2589212" y="1435608"/>
            <a:ext cx="8915400" cy="4475614"/>
          </a:xfrm>
        </p:spPr>
        <p:txBody>
          <a:bodyPr/>
          <a:lstStyle/>
          <a:p>
            <a:r>
              <a:rPr lang="fr-FR" dirty="0"/>
              <a:t>La réflexion :  user story</a:t>
            </a:r>
          </a:p>
          <a:p>
            <a:endParaRPr lang="fr-FR" dirty="0"/>
          </a:p>
        </p:txBody>
      </p:sp>
      <p:pic>
        <p:nvPicPr>
          <p:cNvPr id="5" name="Image 4">
            <a:extLst>
              <a:ext uri="{FF2B5EF4-FFF2-40B4-BE49-F238E27FC236}">
                <a16:creationId xmlns:a16="http://schemas.microsoft.com/office/drawing/2014/main" id="{19908B54-9F01-38C4-D65D-7C09BA755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704" y="1904999"/>
            <a:ext cx="4442511" cy="4075177"/>
          </a:xfrm>
          <a:prstGeom prst="rect">
            <a:avLst/>
          </a:prstGeom>
        </p:spPr>
      </p:pic>
      <p:pic>
        <p:nvPicPr>
          <p:cNvPr id="7" name="Image 6">
            <a:extLst>
              <a:ext uri="{FF2B5EF4-FFF2-40B4-BE49-F238E27FC236}">
                <a16:creationId xmlns:a16="http://schemas.microsoft.com/office/drawing/2014/main" id="{90331CFC-70DF-1DA0-05FA-4E1B7A1EF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15" y="1889761"/>
            <a:ext cx="4600905" cy="4090415"/>
          </a:xfrm>
          <a:prstGeom prst="rect">
            <a:avLst/>
          </a:prstGeom>
        </p:spPr>
      </p:pic>
    </p:spTree>
    <p:extLst>
      <p:ext uri="{BB962C8B-B14F-4D97-AF65-F5344CB8AC3E}">
        <p14:creationId xmlns:p14="http://schemas.microsoft.com/office/powerpoint/2010/main" val="347596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2E9AE7-815A-1501-45FC-FF7812C2C9BF}"/>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831679A0-689C-9591-2657-8E77FECFD989}"/>
              </a:ext>
            </a:extLst>
          </p:cNvPr>
          <p:cNvSpPr>
            <a:spLocks noGrp="1"/>
          </p:cNvSpPr>
          <p:nvPr>
            <p:ph idx="1"/>
          </p:nvPr>
        </p:nvSpPr>
        <p:spPr>
          <a:xfrm>
            <a:off x="2589212" y="1298448"/>
            <a:ext cx="8915400" cy="4612774"/>
          </a:xfrm>
        </p:spPr>
        <p:txBody>
          <a:bodyPr/>
          <a:lstStyle/>
          <a:p>
            <a:r>
              <a:rPr lang="fr-FR" dirty="0"/>
              <a:t>La réflexion :  Trello</a:t>
            </a:r>
          </a:p>
          <a:p>
            <a:endParaRPr lang="fr-FR" dirty="0"/>
          </a:p>
        </p:txBody>
      </p:sp>
      <p:pic>
        <p:nvPicPr>
          <p:cNvPr id="5" name="Image 4">
            <a:extLst>
              <a:ext uri="{FF2B5EF4-FFF2-40B4-BE49-F238E27FC236}">
                <a16:creationId xmlns:a16="http://schemas.microsoft.com/office/drawing/2014/main" id="{7EE41390-3C31-853D-E7CF-91FC8E731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28" y="1691640"/>
            <a:ext cx="10689336" cy="5010912"/>
          </a:xfrm>
          <a:prstGeom prst="rect">
            <a:avLst/>
          </a:prstGeom>
        </p:spPr>
      </p:pic>
    </p:spTree>
    <p:extLst>
      <p:ext uri="{BB962C8B-B14F-4D97-AF65-F5344CB8AC3E}">
        <p14:creationId xmlns:p14="http://schemas.microsoft.com/office/powerpoint/2010/main" val="2415225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86EB98-79DF-AB19-3330-DE03B94643C5}"/>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CC1E6E57-B91B-01A9-BDAA-CA004954C193}"/>
              </a:ext>
            </a:extLst>
          </p:cNvPr>
          <p:cNvSpPr>
            <a:spLocks noGrp="1"/>
          </p:cNvSpPr>
          <p:nvPr>
            <p:ph idx="1"/>
          </p:nvPr>
        </p:nvSpPr>
        <p:spPr>
          <a:xfrm>
            <a:off x="2589212" y="1216152"/>
            <a:ext cx="8915400" cy="4695070"/>
          </a:xfrm>
        </p:spPr>
        <p:txBody>
          <a:bodyPr/>
          <a:lstStyle/>
          <a:p>
            <a:r>
              <a:rPr lang="fr-FR" dirty="0"/>
              <a:t>Le maquettage Front :  l’arborescence :</a:t>
            </a:r>
          </a:p>
          <a:p>
            <a:endParaRPr lang="fr-FR" dirty="0"/>
          </a:p>
        </p:txBody>
      </p:sp>
      <p:pic>
        <p:nvPicPr>
          <p:cNvPr id="5" name="Image 4">
            <a:extLst>
              <a:ext uri="{FF2B5EF4-FFF2-40B4-BE49-F238E27FC236}">
                <a16:creationId xmlns:a16="http://schemas.microsoft.com/office/drawing/2014/main" id="{7A380F3C-CF14-E869-D88B-0B038531B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153" y="1719071"/>
            <a:ext cx="10561320" cy="4882897"/>
          </a:xfrm>
          <a:prstGeom prst="rect">
            <a:avLst/>
          </a:prstGeom>
        </p:spPr>
      </p:pic>
    </p:spTree>
    <p:extLst>
      <p:ext uri="{BB962C8B-B14F-4D97-AF65-F5344CB8AC3E}">
        <p14:creationId xmlns:p14="http://schemas.microsoft.com/office/powerpoint/2010/main" val="1730405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6CC2F5-29CB-73BD-94E1-F37178CABD7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1E57EF-5C39-58C7-C559-B3E2172E273E}"/>
              </a:ext>
            </a:extLst>
          </p:cNvPr>
          <p:cNvSpPr>
            <a:spLocks noGrp="1"/>
          </p:cNvSpPr>
          <p:nvPr>
            <p:ph idx="1"/>
          </p:nvPr>
        </p:nvSpPr>
        <p:spPr>
          <a:xfrm>
            <a:off x="2589212" y="1197864"/>
            <a:ext cx="8915400" cy="4713358"/>
          </a:xfrm>
        </p:spPr>
        <p:txBody>
          <a:bodyPr/>
          <a:lstStyle/>
          <a:p>
            <a:r>
              <a:rPr lang="fr-FR" dirty="0"/>
              <a:t>Le maquettage Front :  </a:t>
            </a:r>
            <a:r>
              <a:rPr lang="fr-FR" dirty="0" err="1"/>
              <a:t>Figma</a:t>
            </a:r>
            <a:r>
              <a:rPr lang="fr-FR" dirty="0"/>
              <a:t> (en desktop):</a:t>
            </a:r>
          </a:p>
          <a:p>
            <a:endParaRPr lang="fr-FR" dirty="0"/>
          </a:p>
        </p:txBody>
      </p:sp>
      <p:pic>
        <p:nvPicPr>
          <p:cNvPr id="5" name="Image 4">
            <a:extLst>
              <a:ext uri="{FF2B5EF4-FFF2-40B4-BE49-F238E27FC236}">
                <a16:creationId xmlns:a16="http://schemas.microsoft.com/office/drawing/2014/main" id="{7D04C71F-94E5-66A6-6064-CA5F9F4CF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09" y="1627632"/>
            <a:ext cx="10707624" cy="4893920"/>
          </a:xfrm>
          <a:prstGeom prst="rect">
            <a:avLst/>
          </a:prstGeom>
        </p:spPr>
      </p:pic>
    </p:spTree>
    <p:extLst>
      <p:ext uri="{BB962C8B-B14F-4D97-AF65-F5344CB8AC3E}">
        <p14:creationId xmlns:p14="http://schemas.microsoft.com/office/powerpoint/2010/main" val="320467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37289C-D71A-8279-449B-18076B08F245}"/>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FE41CF1-62A3-F6CD-B43C-72EBE8EC694E}"/>
              </a:ext>
            </a:extLst>
          </p:cNvPr>
          <p:cNvSpPr>
            <a:spLocks noGrp="1"/>
          </p:cNvSpPr>
          <p:nvPr>
            <p:ph idx="1"/>
          </p:nvPr>
        </p:nvSpPr>
        <p:spPr>
          <a:xfrm>
            <a:off x="2589212" y="1170432"/>
            <a:ext cx="8915400" cy="4740790"/>
          </a:xfrm>
        </p:spPr>
        <p:txBody>
          <a:bodyPr/>
          <a:lstStyle/>
          <a:p>
            <a:r>
              <a:rPr lang="fr-FR" dirty="0"/>
              <a:t>Le maquettage Front :  </a:t>
            </a:r>
            <a:r>
              <a:rPr lang="fr-FR" dirty="0" err="1"/>
              <a:t>Figma</a:t>
            </a:r>
            <a:r>
              <a:rPr lang="fr-FR" dirty="0"/>
              <a:t> (en mobile):</a:t>
            </a:r>
          </a:p>
          <a:p>
            <a:endParaRPr lang="fr-FR" dirty="0"/>
          </a:p>
        </p:txBody>
      </p:sp>
      <p:pic>
        <p:nvPicPr>
          <p:cNvPr id="5" name="Image 4">
            <a:extLst>
              <a:ext uri="{FF2B5EF4-FFF2-40B4-BE49-F238E27FC236}">
                <a16:creationId xmlns:a16="http://schemas.microsoft.com/office/drawing/2014/main" id="{A1F09319-2857-5EBB-76F0-4FEEF215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180" y="1563624"/>
            <a:ext cx="10707428" cy="5047488"/>
          </a:xfrm>
          <a:prstGeom prst="rect">
            <a:avLst/>
          </a:prstGeom>
        </p:spPr>
      </p:pic>
    </p:spTree>
    <p:extLst>
      <p:ext uri="{BB962C8B-B14F-4D97-AF65-F5344CB8AC3E}">
        <p14:creationId xmlns:p14="http://schemas.microsoft.com/office/powerpoint/2010/main" val="169558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26CF4-8D8A-19D8-E19D-BA566B24A416}"/>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79BB699B-AA40-2AB1-1E88-D439DFF5BD06}"/>
              </a:ext>
            </a:extLst>
          </p:cNvPr>
          <p:cNvSpPr>
            <a:spLocks noGrp="1"/>
          </p:cNvSpPr>
          <p:nvPr>
            <p:ph idx="1"/>
          </p:nvPr>
        </p:nvSpPr>
        <p:spPr>
          <a:xfrm>
            <a:off x="2671508" y="1261872"/>
            <a:ext cx="8915400" cy="4740790"/>
          </a:xfrm>
        </p:spPr>
        <p:txBody>
          <a:bodyPr/>
          <a:lstStyle/>
          <a:p>
            <a:r>
              <a:rPr lang="fr-FR" dirty="0"/>
              <a:t>La Réflexion Back  avec le dictionnaire de donnée:</a:t>
            </a:r>
          </a:p>
        </p:txBody>
      </p:sp>
      <p:pic>
        <p:nvPicPr>
          <p:cNvPr id="5" name="Image 4">
            <a:extLst>
              <a:ext uri="{FF2B5EF4-FFF2-40B4-BE49-F238E27FC236}">
                <a16:creationId xmlns:a16="http://schemas.microsoft.com/office/drawing/2014/main" id="{23D52C5C-F766-6824-75CF-44B4DA13A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92" y="1682495"/>
            <a:ext cx="11027664" cy="4809745"/>
          </a:xfrm>
          <a:prstGeom prst="rect">
            <a:avLst/>
          </a:prstGeom>
        </p:spPr>
      </p:pic>
    </p:spTree>
    <p:extLst>
      <p:ext uri="{BB962C8B-B14F-4D97-AF65-F5344CB8AC3E}">
        <p14:creationId xmlns:p14="http://schemas.microsoft.com/office/powerpoint/2010/main" val="1346755428"/>
      </p:ext>
    </p:extLst>
  </p:cSld>
  <p:clrMapOvr>
    <a:masterClrMapping/>
  </p:clrMapOvr>
</p:sld>
</file>

<file path=ppt/theme/theme1.xml><?xml version="1.0" encoding="utf-8"?>
<a:theme xmlns:a="http://schemas.openxmlformats.org/drawingml/2006/main" name="Brin">
  <a:themeElements>
    <a:clrScheme name="Personnalisé 12">
      <a:dk1>
        <a:sysClr val="windowText" lastClr="000000"/>
      </a:dk1>
      <a:lt1>
        <a:srgbClr val="A2A2A2"/>
      </a:lt1>
      <a:dk2>
        <a:srgbClr val="455F51"/>
      </a:dk2>
      <a:lt2>
        <a:srgbClr val="D8D8D8"/>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Personnalisé 1">
      <a:majorFont>
        <a:latin typeface="Bodoni MT"/>
        <a:ea typeface=""/>
        <a:cs typeface=""/>
      </a:majorFont>
      <a:minorFont>
        <a:latin typeface="Bodoni MT"/>
        <a:ea typeface=""/>
        <a:cs typeface=""/>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728</TotalTime>
  <Words>1154</Words>
  <Application>Microsoft Office PowerPoint</Application>
  <PresentationFormat>Grand écran</PresentationFormat>
  <Paragraphs>127</Paragraphs>
  <Slides>37</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37</vt:i4>
      </vt:variant>
    </vt:vector>
  </HeadingPairs>
  <TitlesOfParts>
    <vt:vector size="41" baseType="lpstr">
      <vt:lpstr>Arial</vt:lpstr>
      <vt:lpstr>Bodoni MT</vt:lpstr>
      <vt:lpstr>Wingdings 3</vt:lpstr>
      <vt:lpstr>Brin</vt:lpstr>
      <vt:lpstr>CABIN ESCAPES </vt:lpstr>
      <vt:lpstr>Présentation</vt:lpstr>
      <vt:lpstr>Présentation du projet </vt:lpstr>
      <vt:lpstr>Conception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du CRUD items Avec Architecture MVC (Model View Controller)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du jeu d’essai :</vt:lpstr>
      <vt:lpstr>Présentation PowerPoint</vt:lpstr>
      <vt:lpstr>Présentation PowerPoint</vt:lpstr>
      <vt:lpstr>Présentation PowerPoint</vt:lpstr>
      <vt:lpstr>Présentation PowerPoint</vt:lpstr>
      <vt:lpstr>veille sur les vulnérabilités de sécurité :</vt:lpstr>
      <vt:lpstr>recherche effectuée à partir d’un site anglophone</vt:lpstr>
      <vt:lpstr>Synthèse et conclusion</vt:lpstr>
      <vt:lpstr>Remerciement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test</dc:title>
  <dc:creator>Victor ROIZOT</dc:creator>
  <cp:lastModifiedBy>Victor ROIZOT</cp:lastModifiedBy>
  <cp:revision>19</cp:revision>
  <dcterms:created xsi:type="dcterms:W3CDTF">2024-02-22T14:07:06Z</dcterms:created>
  <dcterms:modified xsi:type="dcterms:W3CDTF">2024-02-26T14:55:48Z</dcterms:modified>
</cp:coreProperties>
</file>